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Lst>
  <p:notesMasterIdLst>
    <p:notesMasterId r:id="rId23"/>
  </p:notesMasterIdLst>
  <p:sldIdLst>
    <p:sldId id="256" r:id="rId2"/>
    <p:sldId id="257" r:id="rId3"/>
    <p:sldId id="280" r:id="rId4"/>
    <p:sldId id="258" r:id="rId5"/>
    <p:sldId id="282" r:id="rId6"/>
    <p:sldId id="259" r:id="rId7"/>
    <p:sldId id="297" r:id="rId8"/>
    <p:sldId id="298" r:id="rId9"/>
    <p:sldId id="299" r:id="rId10"/>
    <p:sldId id="300" r:id="rId11"/>
    <p:sldId id="301" r:id="rId12"/>
    <p:sldId id="302" r:id="rId13"/>
    <p:sldId id="303" r:id="rId14"/>
    <p:sldId id="304" r:id="rId15"/>
    <p:sldId id="267" r:id="rId16"/>
    <p:sldId id="287" r:id="rId17"/>
    <p:sldId id="283" r:id="rId18"/>
    <p:sldId id="284" r:id="rId19"/>
    <p:sldId id="305" r:id="rId20"/>
    <p:sldId id="306" r:id="rId21"/>
    <p:sldId id="296" r:id="rId22"/>
  </p:sldIdLst>
  <p:sldSz cx="12192000" cy="6858000"/>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B26"/>
    <a:srgbClr val="6BC1BC"/>
    <a:srgbClr val="A6A6A6"/>
    <a:srgbClr val="70AD47"/>
    <a:srgbClr val="ED7D31"/>
    <a:srgbClr val="7030A0"/>
    <a:srgbClr val="84B4E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97" autoAdjust="0"/>
    <p:restoredTop sz="94643"/>
  </p:normalViewPr>
  <p:slideViewPr>
    <p:cSldViewPr snapToGrid="0" snapToObjects="1" showGuides="1">
      <p:cViewPr varScale="1">
        <p:scale>
          <a:sx n="69" d="100"/>
          <a:sy n="69" d="100"/>
        </p:scale>
        <p:origin x="61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Shape 3"/>
          <p:cNvSpPr>
            <a:spLocks noGrp="1" noRot="1" noChangeAspect="1"/>
          </p:cNvSpPr>
          <p:nvPr>
            <p:ph type="sldImg" idx="2"/>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pPr lvl="0"/>
            <a:endParaRPr noProof="0"/>
          </a:p>
        </p:txBody>
      </p:sp>
    </p:spTree>
    <p:extLst>
      <p:ext uri="{BB962C8B-B14F-4D97-AF65-F5344CB8AC3E}">
        <p14:creationId xmlns:p14="http://schemas.microsoft.com/office/powerpoint/2010/main" val="2704872547"/>
      </p:ext>
    </p:extLst>
  </p:cSld>
  <p:clrMap bg1="lt1" tx1="dk1" bg2="dk2" tx2="lt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742950" indent="-285750" algn="l" rtl="0" fontAlgn="base">
      <a:spcBef>
        <a:spcPct val="30000"/>
      </a:spcBef>
      <a:spcAft>
        <a:spcPct val="0"/>
      </a:spcAft>
      <a:defRPr sz="1200" kern="1200">
        <a:solidFill>
          <a:schemeClr val="tx1"/>
        </a:solidFill>
        <a:latin typeface="+mn-lt"/>
        <a:ea typeface="+mn-ea"/>
        <a:cs typeface="+mn-cs"/>
      </a:defRPr>
    </a:lvl2pPr>
    <a:lvl3pPr marL="1143000" indent="-228600" algn="l" rtl="0" fontAlgn="base">
      <a:spcBef>
        <a:spcPct val="30000"/>
      </a:spcBef>
      <a:spcAft>
        <a:spcPct val="0"/>
      </a:spcAft>
      <a:defRPr sz="1200" kern="1200">
        <a:solidFill>
          <a:schemeClr val="tx1"/>
        </a:solidFill>
        <a:latin typeface="+mn-lt"/>
        <a:ea typeface="+mn-ea"/>
        <a:cs typeface="+mn-cs"/>
      </a:defRPr>
    </a:lvl3pPr>
    <a:lvl4pPr marL="1600200" indent="-228600" algn="l" rtl="0" fontAlgn="base">
      <a:spcBef>
        <a:spcPct val="30000"/>
      </a:spcBef>
      <a:spcAft>
        <a:spcPct val="0"/>
      </a:spcAft>
      <a:defRPr sz="1200" kern="1200">
        <a:solidFill>
          <a:schemeClr val="tx1"/>
        </a:solidFill>
        <a:latin typeface="+mn-lt"/>
        <a:ea typeface="+mn-ea"/>
        <a:cs typeface="+mn-cs"/>
      </a:defRPr>
    </a:lvl4pPr>
    <a:lvl5pPr marL="2057400" indent="-2286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BCE2D79-0C8A-4277-9B3A-7DB9963AB557}"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602F69-6095-4B51-BAFB-E87B6D7408B6}" type="slidenum">
              <a:rPr lang="en-US" smtClean="0"/>
              <a:t>‹#›</a:t>
            </a:fld>
            <a:endParaRPr lang="en-US"/>
          </a:p>
        </p:txBody>
      </p:sp>
    </p:spTree>
    <p:extLst>
      <p:ext uri="{BB962C8B-B14F-4D97-AF65-F5344CB8AC3E}">
        <p14:creationId xmlns:p14="http://schemas.microsoft.com/office/powerpoint/2010/main" val="319412855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CE2D79-0C8A-4277-9B3A-7DB9963AB557}"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602F69-6095-4B51-BAFB-E87B6D7408B6}" type="slidenum">
              <a:rPr lang="en-US" smtClean="0"/>
              <a:t>‹#›</a:t>
            </a:fld>
            <a:endParaRPr lang="en-US"/>
          </a:p>
        </p:txBody>
      </p:sp>
    </p:spTree>
    <p:extLst>
      <p:ext uri="{BB962C8B-B14F-4D97-AF65-F5344CB8AC3E}">
        <p14:creationId xmlns:p14="http://schemas.microsoft.com/office/powerpoint/2010/main" val="34002381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CE2D79-0C8A-4277-9B3A-7DB9963AB557}"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602F69-6095-4B51-BAFB-E87B6D7408B6}" type="slidenum">
              <a:rPr lang="en-US" smtClean="0"/>
              <a:t>‹#›</a:t>
            </a:fld>
            <a:endParaRPr lang="en-US"/>
          </a:p>
        </p:txBody>
      </p:sp>
    </p:spTree>
    <p:extLst>
      <p:ext uri="{BB962C8B-B14F-4D97-AF65-F5344CB8AC3E}">
        <p14:creationId xmlns:p14="http://schemas.microsoft.com/office/powerpoint/2010/main" val="282833197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ltLang="en-US"/>
          </a:p>
        </p:txBody>
      </p:sp>
      <p:sp>
        <p:nvSpPr>
          <p:cNvPr id="5" name="Footer Placeholder 4"/>
          <p:cNvSpPr>
            <a:spLocks noGrp="1"/>
          </p:cNvSpPr>
          <p:nvPr>
            <p:ph type="ftr" sz="quarter" idx="11"/>
          </p:nvPr>
        </p:nvSpPr>
        <p:spPr/>
        <p:txBody>
          <a:bodyPr/>
          <a:lstStyle/>
          <a:p>
            <a:endParaRPr lang="en-US" altLang="en-US"/>
          </a:p>
        </p:txBody>
      </p:sp>
      <p:sp>
        <p:nvSpPr>
          <p:cNvPr id="6" name="Slide Number Placeholder 5"/>
          <p:cNvSpPr>
            <a:spLocks noGrp="1"/>
          </p:cNvSpPr>
          <p:nvPr>
            <p:ph type="sldNum" sz="quarter" idx="12"/>
          </p:nvPr>
        </p:nvSpPr>
        <p:spPr/>
        <p:txBody>
          <a:bodyPr/>
          <a:lstStyle/>
          <a:p>
            <a:fld id="{28781CB0-9A66-4D1D-A11B-D4307039F9A4}" type="slidenum">
              <a:rPr lang="en-US" altLang="en-US" smtClean="0"/>
              <a:pPr/>
              <a:t>‹#›</a:t>
            </a:fld>
            <a:endParaRPr lang="en-US" altLang="en-US"/>
          </a:p>
        </p:txBody>
      </p:sp>
    </p:spTree>
    <p:extLst>
      <p:ext uri="{BB962C8B-B14F-4D97-AF65-F5344CB8AC3E}">
        <p14:creationId xmlns:p14="http://schemas.microsoft.com/office/powerpoint/2010/main" val="125675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BCE2D79-0C8A-4277-9B3A-7DB9963AB557}" type="datetimeFigureOut">
              <a:rPr lang="en-US" smtClean="0"/>
              <a:t>5/20/2022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602F69-6095-4B51-BAFB-E87B6D7408B6}" type="slidenum">
              <a:rPr lang="en-US" smtClean="0"/>
              <a:t>‹#›</a:t>
            </a:fld>
            <a:endParaRPr lang="en-US"/>
          </a:p>
        </p:txBody>
      </p:sp>
    </p:spTree>
    <p:extLst>
      <p:ext uri="{BB962C8B-B14F-4D97-AF65-F5344CB8AC3E}">
        <p14:creationId xmlns:p14="http://schemas.microsoft.com/office/powerpoint/2010/main" val="35993538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BCE2D79-0C8A-4277-9B3A-7DB9963AB557}" type="datetimeFigureOut">
              <a:rPr lang="en-US" smtClean="0"/>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602F69-6095-4B51-BAFB-E87B6D7408B6}" type="slidenum">
              <a:rPr lang="en-US" smtClean="0"/>
              <a:t>‹#›</a:t>
            </a:fld>
            <a:endParaRPr lang="en-US"/>
          </a:p>
        </p:txBody>
      </p:sp>
    </p:spTree>
    <p:extLst>
      <p:ext uri="{BB962C8B-B14F-4D97-AF65-F5344CB8AC3E}">
        <p14:creationId xmlns:p14="http://schemas.microsoft.com/office/powerpoint/2010/main" val="11990037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BCE2D79-0C8A-4277-9B3A-7DB9963AB557}" type="datetimeFigureOut">
              <a:rPr lang="en-US" smtClean="0"/>
              <a:t>5/20/2022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602F69-6095-4B51-BAFB-E87B6D7408B6}" type="slidenum">
              <a:rPr lang="en-US" smtClean="0"/>
              <a:t>‹#›</a:t>
            </a:fld>
            <a:endParaRPr lang="en-US"/>
          </a:p>
        </p:txBody>
      </p:sp>
    </p:spTree>
    <p:extLst>
      <p:ext uri="{BB962C8B-B14F-4D97-AF65-F5344CB8AC3E}">
        <p14:creationId xmlns:p14="http://schemas.microsoft.com/office/powerpoint/2010/main" val="12829606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BCE2D79-0C8A-4277-9B3A-7DB9963AB557}" type="datetimeFigureOut">
              <a:rPr lang="en-US" smtClean="0"/>
              <a:t>5/20/2022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602F69-6095-4B51-BAFB-E87B6D7408B6}" type="slidenum">
              <a:rPr lang="en-US" smtClean="0"/>
              <a:t>‹#›</a:t>
            </a:fld>
            <a:endParaRPr lang="en-US"/>
          </a:p>
        </p:txBody>
      </p:sp>
    </p:spTree>
    <p:extLst>
      <p:ext uri="{BB962C8B-B14F-4D97-AF65-F5344CB8AC3E}">
        <p14:creationId xmlns:p14="http://schemas.microsoft.com/office/powerpoint/2010/main" val="33324197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CE2D79-0C8A-4277-9B3A-7DB9963AB557}" type="datetimeFigureOut">
              <a:rPr lang="en-US" smtClean="0"/>
              <a:t>5/20/2022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E602F69-6095-4B51-BAFB-E87B6D7408B6}" type="slidenum">
              <a:rPr lang="en-US" smtClean="0"/>
              <a:t>‹#›</a:t>
            </a:fld>
            <a:endParaRPr lang="en-US"/>
          </a:p>
        </p:txBody>
      </p:sp>
    </p:spTree>
    <p:extLst>
      <p:ext uri="{BB962C8B-B14F-4D97-AF65-F5344CB8AC3E}">
        <p14:creationId xmlns:p14="http://schemas.microsoft.com/office/powerpoint/2010/main" val="201257283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CE2D79-0C8A-4277-9B3A-7DB9963AB557}" type="datetimeFigureOut">
              <a:rPr lang="en-US" smtClean="0"/>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602F69-6095-4B51-BAFB-E87B6D7408B6}" type="slidenum">
              <a:rPr lang="en-US" smtClean="0"/>
              <a:t>‹#›</a:t>
            </a:fld>
            <a:endParaRPr lang="en-US"/>
          </a:p>
        </p:txBody>
      </p:sp>
    </p:spTree>
    <p:extLst>
      <p:ext uri="{BB962C8B-B14F-4D97-AF65-F5344CB8AC3E}">
        <p14:creationId xmlns:p14="http://schemas.microsoft.com/office/powerpoint/2010/main" val="7946048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BCE2D79-0C8A-4277-9B3A-7DB9963AB557}" type="datetimeFigureOut">
              <a:rPr lang="en-US" smtClean="0"/>
              <a:t>5/20/2022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602F69-6095-4B51-BAFB-E87B6D7408B6}" type="slidenum">
              <a:rPr lang="en-US" smtClean="0"/>
              <a:t>‹#›</a:t>
            </a:fld>
            <a:endParaRPr lang="en-US"/>
          </a:p>
        </p:txBody>
      </p:sp>
    </p:spTree>
    <p:extLst>
      <p:ext uri="{BB962C8B-B14F-4D97-AF65-F5344CB8AC3E}">
        <p14:creationId xmlns:p14="http://schemas.microsoft.com/office/powerpoint/2010/main" val="3461004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E2D79-0C8A-4277-9B3A-7DB9963AB557}" type="datetimeFigureOut">
              <a:rPr lang="en-US" smtClean="0"/>
              <a:t>5/20/2022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602F69-6095-4B51-BAFB-E87B6D7408B6}" type="slidenum">
              <a:rPr lang="en-US" smtClean="0"/>
              <a:t>‹#›</a:t>
            </a:fld>
            <a:endParaRPr lang="en-US"/>
          </a:p>
        </p:txBody>
      </p:sp>
    </p:spTree>
    <p:extLst>
      <p:ext uri="{BB962C8B-B14F-4D97-AF65-F5344CB8AC3E}">
        <p14:creationId xmlns:p14="http://schemas.microsoft.com/office/powerpoint/2010/main" val="2901329374"/>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a:xfrm>
            <a:off x="0" y="0"/>
            <a:ext cx="12192000" cy="6858000"/>
          </a:xfrm>
          <a:prstGeom prst="rect">
            <a:avLst/>
          </a:prstGeom>
          <a:solidFill>
            <a:schemeClr val="bg1">
              <a:lumMod val="8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580292" y="0"/>
            <a:ext cx="12045461" cy="6858000"/>
          </a:xfrm>
          <a:prstGeom prst="parallelogram">
            <a:avLst>
              <a:gd name="adj" fmla="val 576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1890256" y="1"/>
            <a:ext cx="1573454" cy="2384745"/>
          </a:xfrm>
          <a:custGeom>
            <a:avLst/>
            <a:gdLst>
              <a:gd name="connsiteX0" fmla="*/ 1374162 w 1573454"/>
              <a:gd name="connsiteY0" fmla="*/ 0 h 2384745"/>
              <a:gd name="connsiteX1" fmla="*/ 1573454 w 1573454"/>
              <a:gd name="connsiteY1" fmla="*/ 0 h 2384745"/>
              <a:gd name="connsiteX2" fmla="*/ 199292 w 1573454"/>
              <a:gd name="connsiteY2" fmla="*/ 2384745 h 2384745"/>
              <a:gd name="connsiteX3" fmla="*/ 0 w 1573454"/>
              <a:gd name="connsiteY3" fmla="*/ 2384745 h 2384745"/>
            </a:gdLst>
            <a:ahLst/>
            <a:cxnLst>
              <a:cxn ang="0">
                <a:pos x="connsiteX0" y="connsiteY0"/>
              </a:cxn>
              <a:cxn ang="0">
                <a:pos x="connsiteX1" y="connsiteY1"/>
              </a:cxn>
              <a:cxn ang="0">
                <a:pos x="connsiteX2" y="connsiteY2"/>
              </a:cxn>
              <a:cxn ang="0">
                <a:pos x="connsiteX3" y="connsiteY3"/>
              </a:cxn>
            </a:cxnLst>
            <a:rect l="l" t="t" r="r" b="b"/>
            <a:pathLst>
              <a:path w="1573454" h="2384745">
                <a:moveTo>
                  <a:pt x="1374162" y="0"/>
                </a:moveTo>
                <a:lnTo>
                  <a:pt x="1573454" y="0"/>
                </a:lnTo>
                <a:lnTo>
                  <a:pt x="199292" y="2384745"/>
                </a:lnTo>
                <a:lnTo>
                  <a:pt x="0" y="2384745"/>
                </a:lnTo>
                <a:close/>
              </a:path>
            </a:pathLst>
          </a:cu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7382602" y="1985557"/>
            <a:ext cx="3350816" cy="4872444"/>
          </a:xfrm>
          <a:custGeom>
            <a:avLst/>
            <a:gdLst>
              <a:gd name="connsiteX0" fmla="*/ 2807648 w 3350816"/>
              <a:gd name="connsiteY0" fmla="*/ 0 h 4872444"/>
              <a:gd name="connsiteX1" fmla="*/ 3350816 w 3350816"/>
              <a:gd name="connsiteY1" fmla="*/ 0 h 4872444"/>
              <a:gd name="connsiteX2" fmla="*/ 543168 w 3350816"/>
              <a:gd name="connsiteY2" fmla="*/ 4872444 h 4872444"/>
              <a:gd name="connsiteX3" fmla="*/ 0 w 3350816"/>
              <a:gd name="connsiteY3" fmla="*/ 4872444 h 4872444"/>
            </a:gdLst>
            <a:ahLst/>
            <a:cxnLst>
              <a:cxn ang="0">
                <a:pos x="connsiteX0" y="connsiteY0"/>
              </a:cxn>
              <a:cxn ang="0">
                <a:pos x="connsiteX1" y="connsiteY1"/>
              </a:cxn>
              <a:cxn ang="0">
                <a:pos x="connsiteX2" y="connsiteY2"/>
              </a:cxn>
              <a:cxn ang="0">
                <a:pos x="connsiteX3" y="connsiteY3"/>
              </a:cxn>
            </a:cxnLst>
            <a:rect l="l" t="t" r="r" b="b"/>
            <a:pathLst>
              <a:path w="3350816" h="4872444">
                <a:moveTo>
                  <a:pt x="2807648" y="0"/>
                </a:moveTo>
                <a:lnTo>
                  <a:pt x="3350816" y="0"/>
                </a:lnTo>
                <a:lnTo>
                  <a:pt x="543168" y="4872444"/>
                </a:lnTo>
                <a:lnTo>
                  <a:pt x="0" y="4872444"/>
                </a:lnTo>
                <a:close/>
              </a:path>
            </a:pathLst>
          </a:cu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8292104" y="4370303"/>
            <a:ext cx="1892675" cy="2487699"/>
          </a:xfrm>
          <a:custGeom>
            <a:avLst/>
            <a:gdLst>
              <a:gd name="connsiteX0" fmla="*/ 1433487 w 1892675"/>
              <a:gd name="connsiteY0" fmla="*/ 0 h 2487699"/>
              <a:gd name="connsiteX1" fmla="*/ 1892675 w 1892675"/>
              <a:gd name="connsiteY1" fmla="*/ 0 h 2487699"/>
              <a:gd name="connsiteX2" fmla="*/ 459188 w 1892675"/>
              <a:gd name="connsiteY2" fmla="*/ 2487699 h 2487699"/>
              <a:gd name="connsiteX3" fmla="*/ 0 w 1892675"/>
              <a:gd name="connsiteY3" fmla="*/ 2487699 h 2487699"/>
            </a:gdLst>
            <a:ahLst/>
            <a:cxnLst>
              <a:cxn ang="0">
                <a:pos x="connsiteX0" y="connsiteY0"/>
              </a:cxn>
              <a:cxn ang="0">
                <a:pos x="connsiteX1" y="connsiteY1"/>
              </a:cxn>
              <a:cxn ang="0">
                <a:pos x="connsiteX2" y="connsiteY2"/>
              </a:cxn>
              <a:cxn ang="0">
                <a:pos x="connsiteX3" y="connsiteY3"/>
              </a:cxn>
            </a:cxnLst>
            <a:rect l="l" t="t" r="r" b="b"/>
            <a:pathLst>
              <a:path w="1892675" h="2487699">
                <a:moveTo>
                  <a:pt x="1433487" y="0"/>
                </a:moveTo>
                <a:lnTo>
                  <a:pt x="1892675" y="0"/>
                </a:lnTo>
                <a:lnTo>
                  <a:pt x="459188" y="2487699"/>
                </a:lnTo>
                <a:lnTo>
                  <a:pt x="0" y="2487699"/>
                </a:lnTo>
                <a:close/>
              </a:path>
            </a:pathLst>
          </a:custGeom>
          <a:solidFill>
            <a:srgbClr val="FFBB26">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p:cNvSpPr>
            <a:spLocks noChangeArrowheads="1"/>
          </p:cNvSpPr>
          <p:nvPr/>
        </p:nvSpPr>
        <p:spPr bwMode="auto">
          <a:xfrm>
            <a:off x="3908129" y="274095"/>
            <a:ext cx="552305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TỔNG LIÊN ĐOÀN LAO ĐỘNG VIỆT NAM</a:t>
            </a:r>
            <a:endParaRPr lang="en-US" altLang="en-US" sz="2000" dirty="0" smtClean="0">
              <a:solidFill>
                <a:prstClr val="black"/>
              </a:solidFill>
              <a:latin typeface="Times New Roman" panose="02020603050405020304" pitchFamily="18" charset="0"/>
              <a:cs typeface="Times New Roman" panose="02020603050405020304" pitchFamily="18" charset="0"/>
            </a:endParaRPr>
          </a:p>
          <a:p>
            <a:pPr algn="ctr"/>
            <a:r>
              <a:rPr lang="en-US" altLang="en-US" sz="2000" b="1" dirty="0"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TR</a:t>
            </a:r>
            <a:r>
              <a:rPr lang="vi-VN" altLang="en-US" sz="2000" b="1" smtClean="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rPr>
              <a:t>ƯỜNG ĐẠI HỌC TÔN ĐỨC THẮNG</a:t>
            </a:r>
            <a:endParaRPr lang="en-US" altLang="en-US" sz="2000" dirty="0" smtClean="0">
              <a:solidFill>
                <a:prstClr val="black"/>
              </a:solidFill>
              <a:latin typeface="Times New Roman" panose="02020603050405020304" pitchFamily="18" charset="0"/>
              <a:cs typeface="Times New Roman" panose="02020603050405020304" pitchFamily="18" charset="0"/>
            </a:endParaRPr>
          </a:p>
        </p:txBody>
      </p:sp>
      <p:pic>
        <p:nvPicPr>
          <p:cNvPr id="23" name="Picture 22"/>
          <p:cNvPicPr>
            <a:picLocks noChangeAspect="1"/>
          </p:cNvPicPr>
          <p:nvPr/>
        </p:nvPicPr>
        <p:blipFill rotWithShape="1">
          <a:blip r:embed="rId3"/>
          <a:srcRect t="19017" b="18536"/>
          <a:stretch/>
        </p:blipFill>
        <p:spPr>
          <a:xfrm>
            <a:off x="5823087" y="981981"/>
            <a:ext cx="1693133" cy="1057300"/>
          </a:xfrm>
          <a:prstGeom prst="rect">
            <a:avLst/>
          </a:prstGeom>
        </p:spPr>
      </p:pic>
      <p:sp>
        <p:nvSpPr>
          <p:cNvPr id="29" name="Rectangle 28"/>
          <p:cNvSpPr/>
          <p:nvPr/>
        </p:nvSpPr>
        <p:spPr>
          <a:xfrm>
            <a:off x="8240293" y="2730102"/>
            <a:ext cx="237436" cy="237436"/>
          </a:xfrm>
          <a:prstGeom prst="rect">
            <a:avLst/>
          </a:pr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1426525" y="4138437"/>
            <a:ext cx="463731" cy="463731"/>
          </a:xfrm>
          <a:prstGeom prst="rect">
            <a:avLst/>
          </a:pr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927254" y="4837253"/>
            <a:ext cx="7725211" cy="1477328"/>
          </a:xfrm>
          <a:prstGeom prst="rect">
            <a:avLst/>
          </a:prstGeom>
          <a:noFill/>
        </p:spPr>
        <p:txBody>
          <a:bodyPr wrap="square" rtlCol="0">
            <a:spAutoFit/>
          </a:bodyPr>
          <a:lstStyle/>
          <a:p>
            <a:pPr>
              <a:tabLst>
                <a:tab pos="2155825" algn="l"/>
              </a:tabLst>
            </a:pPr>
            <a:r>
              <a:rPr lang="en-US" sz="1800" smtClean="0">
                <a:latin typeface="+mn-lt"/>
              </a:rPr>
              <a:t>Giảng viên hướng dẫn: 	</a:t>
            </a:r>
            <a:r>
              <a:rPr lang="en-US" sz="1800" i="1" smtClean="0">
                <a:latin typeface="+mn-lt"/>
              </a:rPr>
              <a:t>Cô Võ Hoàng Anh</a:t>
            </a:r>
          </a:p>
          <a:p>
            <a:r>
              <a:rPr lang="en-US" sz="1800" smtClean="0">
                <a:latin typeface="+mn-lt"/>
              </a:rPr>
              <a:t>Sinh viên thực hiện: 	</a:t>
            </a:r>
            <a:r>
              <a:rPr lang="en-US" sz="1800" i="1" smtClean="0">
                <a:latin typeface="+mn-lt"/>
              </a:rPr>
              <a:t>Nguyễn </a:t>
            </a:r>
            <a:r>
              <a:rPr lang="en-US" sz="1800" i="1">
                <a:latin typeface="+mn-lt"/>
              </a:rPr>
              <a:t>Thanh Nghĩa - 51900390</a:t>
            </a:r>
          </a:p>
          <a:p>
            <a:r>
              <a:rPr lang="vi-VN" sz="1800" i="1">
                <a:latin typeface="+mn-lt"/>
              </a:rPr>
              <a:t>		</a:t>
            </a:r>
            <a:r>
              <a:rPr lang="en-US" sz="1800" i="1">
                <a:latin typeface="+mn-lt"/>
              </a:rPr>
              <a:t>	</a:t>
            </a:r>
            <a:r>
              <a:rPr lang="en-US" sz="1800" i="1" smtClean="0">
                <a:latin typeface="+mn-lt"/>
              </a:rPr>
              <a:t>Lương </a:t>
            </a:r>
            <a:r>
              <a:rPr lang="en-US" sz="1800" i="1">
                <a:latin typeface="+mn-lt"/>
              </a:rPr>
              <a:t>Minh Quang </a:t>
            </a:r>
            <a:r>
              <a:rPr lang="en-US" sz="1800" i="1" smtClean="0">
                <a:latin typeface="+mn-lt"/>
              </a:rPr>
              <a:t>- </a:t>
            </a:r>
            <a:r>
              <a:rPr lang="en-US" sz="1800" i="1">
                <a:latin typeface="+mn-lt"/>
              </a:rPr>
              <a:t>51900420</a:t>
            </a:r>
          </a:p>
          <a:p>
            <a:r>
              <a:rPr lang="en-US" sz="1800" i="1">
                <a:latin typeface="+mn-lt"/>
              </a:rPr>
              <a:t>			</a:t>
            </a:r>
            <a:r>
              <a:rPr lang="en-US" sz="1800" i="1" smtClean="0">
                <a:latin typeface="+mn-lt"/>
              </a:rPr>
              <a:t>Trần </a:t>
            </a:r>
            <a:r>
              <a:rPr lang="en-US" sz="1800" i="1">
                <a:latin typeface="+mn-lt"/>
              </a:rPr>
              <a:t>Minh Phi </a:t>
            </a:r>
            <a:r>
              <a:rPr lang="en-US" sz="1800" i="1" smtClean="0">
                <a:latin typeface="+mn-lt"/>
              </a:rPr>
              <a:t>- </a:t>
            </a:r>
            <a:r>
              <a:rPr lang="en-US" sz="1800" i="1">
                <a:latin typeface="+mn-lt"/>
              </a:rPr>
              <a:t>51900408</a:t>
            </a:r>
          </a:p>
          <a:p>
            <a:pPr>
              <a:tabLst>
                <a:tab pos="2155825" algn="l"/>
              </a:tabLst>
            </a:pPr>
            <a:endParaRPr lang="en-US" sz="1800" i="1" smtClean="0">
              <a:latin typeface="+mn-lt"/>
            </a:endParaRPr>
          </a:p>
        </p:txBody>
      </p:sp>
      <p:sp>
        <p:nvSpPr>
          <p:cNvPr id="24" name="TextBox 23"/>
          <p:cNvSpPr txBox="1"/>
          <p:nvPr/>
        </p:nvSpPr>
        <p:spPr>
          <a:xfrm>
            <a:off x="1946458" y="2967538"/>
            <a:ext cx="6531271" cy="1077218"/>
          </a:xfrm>
          <a:prstGeom prst="rect">
            <a:avLst/>
          </a:prstGeom>
          <a:noFill/>
        </p:spPr>
        <p:txBody>
          <a:bodyPr wrap="square" rtlCol="0">
            <a:spAutoFit/>
          </a:bodyPr>
          <a:lstStyle/>
          <a:p>
            <a:r>
              <a:rPr lang="en-US" sz="3200" b="1">
                <a:solidFill>
                  <a:srgbClr val="FFBB26"/>
                </a:solidFill>
              </a:rPr>
              <a:t>Ứ</a:t>
            </a:r>
            <a:r>
              <a:rPr lang="en-US" sz="3200" b="1"/>
              <a:t>NG DỤNG PHƯƠNG PHÁP XỬ LÝ ẢNH ĐỂ XÁC THỰC VÂN TAY</a:t>
            </a:r>
          </a:p>
        </p:txBody>
      </p:sp>
      <p:sp>
        <p:nvSpPr>
          <p:cNvPr id="20" name="Rectangle 19"/>
          <p:cNvSpPr/>
          <p:nvPr/>
        </p:nvSpPr>
        <p:spPr>
          <a:xfrm>
            <a:off x="2108510" y="4486235"/>
            <a:ext cx="231866" cy="231866"/>
          </a:xfrm>
          <a:prstGeom prst="rect">
            <a:avLst/>
          </a:pr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707513" y="4718101"/>
            <a:ext cx="182743" cy="182743"/>
          </a:xfrm>
          <a:prstGeom prst="rect">
            <a:avLst/>
          </a:pr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399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6" presetClass="entr" presetSubtype="4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Horizontal)">
                                      <p:cBhvr>
                                        <p:cTn id="11" dur="500"/>
                                        <p:tgtEl>
                                          <p:spTgt spid="7"/>
                                        </p:tgtEl>
                                      </p:cBhvr>
                                    </p:animEffect>
                                  </p:childTnLst>
                                </p:cTn>
                              </p:par>
                              <p:par>
                                <p:cTn id="12" presetID="22" presetClass="entr" presetSubtype="1" fill="hold" grpId="0" nodeType="withEffect">
                                  <p:stCondLst>
                                    <p:cond delay="100"/>
                                  </p:stCondLst>
                                  <p:childTnLst>
                                    <p:set>
                                      <p:cBhvr>
                                        <p:cTn id="13" dur="1" fill="hold">
                                          <p:stCondLst>
                                            <p:cond delay="0"/>
                                          </p:stCondLst>
                                        </p:cTn>
                                        <p:tgtEl>
                                          <p:spTgt spid="21"/>
                                        </p:tgtEl>
                                        <p:attrNameLst>
                                          <p:attrName>style.visibility</p:attrName>
                                        </p:attrNameLst>
                                      </p:cBhvr>
                                      <p:to>
                                        <p:strVal val="visible"/>
                                      </p:to>
                                    </p:set>
                                    <p:animEffect transition="in" filter="wipe(up)">
                                      <p:cBhvr>
                                        <p:cTn id="14" dur="500"/>
                                        <p:tgtEl>
                                          <p:spTgt spid="21"/>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par>
                                <p:cTn id="18" presetID="22" presetClass="entr" presetSubtype="4" fill="hold" grpId="0" nodeType="withEffect">
                                  <p:stCondLst>
                                    <p:cond delay="100"/>
                                  </p:stCondLst>
                                  <p:childTnLst>
                                    <p:set>
                                      <p:cBhvr>
                                        <p:cTn id="19" dur="1" fill="hold">
                                          <p:stCondLst>
                                            <p:cond delay="0"/>
                                          </p:stCondLst>
                                        </p:cTn>
                                        <p:tgtEl>
                                          <p:spTgt spid="19"/>
                                        </p:tgtEl>
                                        <p:attrNameLst>
                                          <p:attrName>style.visibility</p:attrName>
                                        </p:attrNameLst>
                                      </p:cBhvr>
                                      <p:to>
                                        <p:strVal val="visible"/>
                                      </p:to>
                                    </p:set>
                                    <p:animEffect transition="in" filter="wipe(down)">
                                      <p:cBhvr>
                                        <p:cTn id="20" dur="500"/>
                                        <p:tgtEl>
                                          <p:spTgt spid="19"/>
                                        </p:tgtEl>
                                      </p:cBhvr>
                                    </p:animEffect>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par>
                          <p:cTn id="28" fill="hold">
                            <p:stCondLst>
                              <p:cond delay="2100"/>
                            </p:stCondLst>
                            <p:childTnLst>
                              <p:par>
                                <p:cTn id="29" presetID="22" presetClass="entr" presetSubtype="8"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750"/>
                                        <p:tgtEl>
                                          <p:spTgt spid="24"/>
                                        </p:tgtEl>
                                      </p:cBhvr>
                                    </p:animEffect>
                                  </p:childTnLst>
                                </p:cTn>
                              </p:par>
                            </p:childTnLst>
                          </p:cTn>
                        </p:par>
                        <p:par>
                          <p:cTn id="32" fill="hold">
                            <p:stCondLst>
                              <p:cond delay="2850"/>
                            </p:stCondLst>
                            <p:childTnLst>
                              <p:par>
                                <p:cTn id="33" presetID="2" presetClass="entr" presetSubtype="4"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childTnLst>
                          </p:cTn>
                        </p:par>
                        <p:par>
                          <p:cTn id="37" fill="hold">
                            <p:stCondLst>
                              <p:cond delay="3350"/>
                            </p:stCondLst>
                            <p:childTnLst>
                              <p:par>
                                <p:cTn id="38" presetID="53" presetClass="entr" presetSubtype="16" fill="hold" grpId="0" nodeType="after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p:cTn id="40" dur="500" fill="hold"/>
                                        <p:tgtEl>
                                          <p:spTgt spid="30"/>
                                        </p:tgtEl>
                                        <p:attrNameLst>
                                          <p:attrName>ppt_w</p:attrName>
                                        </p:attrNameLst>
                                      </p:cBhvr>
                                      <p:tavLst>
                                        <p:tav tm="0">
                                          <p:val>
                                            <p:fltVal val="0"/>
                                          </p:val>
                                        </p:tav>
                                        <p:tav tm="100000">
                                          <p:val>
                                            <p:strVal val="#ppt_w"/>
                                          </p:val>
                                        </p:tav>
                                      </p:tavLst>
                                    </p:anim>
                                    <p:anim calcmode="lin" valueType="num">
                                      <p:cBhvr>
                                        <p:cTn id="41" dur="500" fill="hold"/>
                                        <p:tgtEl>
                                          <p:spTgt spid="30"/>
                                        </p:tgtEl>
                                        <p:attrNameLst>
                                          <p:attrName>ppt_h</p:attrName>
                                        </p:attrNameLst>
                                      </p:cBhvr>
                                      <p:tavLst>
                                        <p:tav tm="0">
                                          <p:val>
                                            <p:fltVal val="0"/>
                                          </p:val>
                                        </p:tav>
                                        <p:tav tm="100000">
                                          <p:val>
                                            <p:strVal val="#ppt_h"/>
                                          </p:val>
                                        </p:tav>
                                      </p:tavLst>
                                    </p:anim>
                                    <p:animEffect transition="in" filter="fade">
                                      <p:cBhvr>
                                        <p:cTn id="42" dur="500"/>
                                        <p:tgtEl>
                                          <p:spTgt spid="30"/>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animEffect transition="in" filter="fade">
                                      <p:cBhvr>
                                        <p:cTn id="47" dur="500"/>
                                        <p:tgtEl>
                                          <p:spTgt spid="2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p:cTn id="50" dur="500" fill="hold"/>
                                        <p:tgtEl>
                                          <p:spTgt spid="20"/>
                                        </p:tgtEl>
                                        <p:attrNameLst>
                                          <p:attrName>ppt_w</p:attrName>
                                        </p:attrNameLst>
                                      </p:cBhvr>
                                      <p:tavLst>
                                        <p:tav tm="0">
                                          <p:val>
                                            <p:fltVal val="0"/>
                                          </p:val>
                                        </p:tav>
                                        <p:tav tm="100000">
                                          <p:val>
                                            <p:strVal val="#ppt_w"/>
                                          </p:val>
                                        </p:tav>
                                      </p:tavLst>
                                    </p:anim>
                                    <p:anim calcmode="lin" valueType="num">
                                      <p:cBhvr>
                                        <p:cTn id="51" dur="500" fill="hold"/>
                                        <p:tgtEl>
                                          <p:spTgt spid="20"/>
                                        </p:tgtEl>
                                        <p:attrNameLst>
                                          <p:attrName>ppt_h</p:attrName>
                                        </p:attrNameLst>
                                      </p:cBhvr>
                                      <p:tavLst>
                                        <p:tav tm="0">
                                          <p:val>
                                            <p:fltVal val="0"/>
                                          </p:val>
                                        </p:tav>
                                        <p:tav tm="100000">
                                          <p:val>
                                            <p:strVal val="#ppt_h"/>
                                          </p:val>
                                        </p:tav>
                                      </p:tavLst>
                                    </p:anim>
                                    <p:animEffect transition="in" filter="fade">
                                      <p:cBhvr>
                                        <p:cTn id="52" dur="500"/>
                                        <p:tgtEl>
                                          <p:spTgt spid="2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 calcmode="lin" valueType="num">
                                      <p:cBhvr>
                                        <p:cTn id="55" dur="500" fill="hold"/>
                                        <p:tgtEl>
                                          <p:spTgt spid="26"/>
                                        </p:tgtEl>
                                        <p:attrNameLst>
                                          <p:attrName>ppt_w</p:attrName>
                                        </p:attrNameLst>
                                      </p:cBhvr>
                                      <p:tavLst>
                                        <p:tav tm="0">
                                          <p:val>
                                            <p:fltVal val="0"/>
                                          </p:val>
                                        </p:tav>
                                        <p:tav tm="100000">
                                          <p:val>
                                            <p:strVal val="#ppt_w"/>
                                          </p:val>
                                        </p:tav>
                                      </p:tavLst>
                                    </p:anim>
                                    <p:anim calcmode="lin" valueType="num">
                                      <p:cBhvr>
                                        <p:cTn id="56" dur="500" fill="hold"/>
                                        <p:tgtEl>
                                          <p:spTgt spid="26"/>
                                        </p:tgtEl>
                                        <p:attrNameLst>
                                          <p:attrName>ppt_h</p:attrName>
                                        </p:attrNameLst>
                                      </p:cBhvr>
                                      <p:tavLst>
                                        <p:tav tm="0">
                                          <p:val>
                                            <p:fltVal val="0"/>
                                          </p:val>
                                        </p:tav>
                                        <p:tav tm="100000">
                                          <p:val>
                                            <p:strVal val="#ppt_h"/>
                                          </p:val>
                                        </p:tav>
                                      </p:tavLst>
                                    </p:anim>
                                    <p:animEffect transition="in" filter="fade">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21" grpId="0" animBg="1"/>
      <p:bldP spid="17" grpId="0" animBg="1"/>
      <p:bldP spid="19" grpId="0" animBg="1"/>
      <p:bldP spid="22" grpId="0"/>
      <p:bldP spid="29" grpId="0" animBg="1"/>
      <p:bldP spid="30" grpId="0" animBg="1"/>
      <p:bldP spid="25" grpId="0"/>
      <p:bldP spid="24" grpId="0"/>
      <p:bldP spid="20" grpId="0" animBg="1"/>
      <p:bldP spid="2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schemeClr val="tx1">
                    <a:lumMod val="65000"/>
                    <a:lumOff val="35000"/>
                  </a:schemeClr>
                </a:solidFill>
              </a:rPr>
              <a:t>Giới thiệu</a:t>
            </a:r>
            <a:endParaRPr lang="en-US" sz="2400">
              <a:solidFill>
                <a:schemeClr val="tx1">
                  <a:lumMod val="65000"/>
                  <a:lumOff val="35000"/>
                </a:scheme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b="1" smtClean="0">
                <a:solidFill>
                  <a:srgbClr val="FFBB26"/>
                </a:solidFill>
              </a:rPr>
              <a:t>L</a:t>
            </a:r>
            <a:r>
              <a:rPr lang="en-US" sz="2400" b="1" smtClean="0"/>
              <a:t>ý thuyết</a:t>
            </a:r>
            <a:endParaRPr lang="en-US" sz="2400" b="1"/>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5867400"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8456" y="1229621"/>
            <a:ext cx="8922501" cy="646331"/>
          </a:xfrm>
          <a:prstGeom prst="rect">
            <a:avLst/>
          </a:prstGeom>
          <a:noFill/>
        </p:spPr>
        <p:txBody>
          <a:bodyPr wrap="square" rtlCol="0">
            <a:spAutoFit/>
          </a:bodyPr>
          <a:lstStyle/>
          <a:p>
            <a:r>
              <a:rPr lang="en-US" sz="3600" b="1" smtClean="0"/>
              <a:t>2.2 </a:t>
            </a:r>
            <a:r>
              <a:rPr lang="en-US" sz="3600" b="1" smtClean="0">
                <a:solidFill>
                  <a:srgbClr val="FFBB26"/>
                </a:solidFill>
              </a:rPr>
              <a:t>Đ</a:t>
            </a:r>
            <a:r>
              <a:rPr lang="en-US" sz="3600" b="1" smtClean="0">
                <a:solidFill>
                  <a:schemeClr val="tx1"/>
                </a:solidFill>
              </a:rPr>
              <a:t>ặc điểm và nguyên lý hoạt động</a:t>
            </a:r>
            <a:endParaRPr lang="en-US" sz="3600" b="1">
              <a:solidFill>
                <a:schemeClr val="tx1"/>
              </a:solidFill>
            </a:endParaRPr>
          </a:p>
        </p:txBody>
      </p:sp>
      <p:cxnSp>
        <p:nvCxnSpPr>
          <p:cNvPr id="9" name="Straight Connector 8"/>
          <p:cNvCxnSpPr/>
          <p:nvPr/>
        </p:nvCxnSpPr>
        <p:spPr>
          <a:xfrm>
            <a:off x="1894110" y="1875952"/>
            <a:ext cx="7128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2"/>
          <a:srcRect t="19017" b="18536"/>
          <a:stretch/>
        </p:blipFill>
        <p:spPr>
          <a:xfrm>
            <a:off x="278428" y="176393"/>
            <a:ext cx="1366724" cy="853469"/>
          </a:xfrm>
          <a:prstGeom prst="rect">
            <a:avLst/>
          </a:prstGeom>
        </p:spPr>
      </p:pic>
      <p:sp>
        <p:nvSpPr>
          <p:cNvPr id="6" name="TextBox 5"/>
          <p:cNvSpPr txBox="1"/>
          <p:nvPr/>
        </p:nvSpPr>
        <p:spPr>
          <a:xfrm>
            <a:off x="1486126" y="2075711"/>
            <a:ext cx="9347526" cy="1077218"/>
          </a:xfrm>
          <a:prstGeom prst="rect">
            <a:avLst/>
          </a:prstGeom>
          <a:noFill/>
        </p:spPr>
        <p:txBody>
          <a:bodyPr wrap="square" rtlCol="0">
            <a:spAutoFit/>
          </a:bodyPr>
          <a:lstStyle/>
          <a:p>
            <a:r>
              <a:rPr lang="en-US" sz="3200" b="1" smtClean="0">
                <a:latin typeface="+mn-lt"/>
              </a:rPr>
              <a:t>Nguyên lý hoạt động: </a:t>
            </a:r>
            <a:r>
              <a:rPr lang="en-US" sz="3200">
                <a:solidFill>
                  <a:schemeClr val="tx1"/>
                </a:solidFill>
                <a:latin typeface="Calibri" panose="020F0502020204030204" pitchFamily="34" charset="0"/>
              </a:rPr>
              <a:t>Keypoint localization</a:t>
            </a:r>
          </a:p>
          <a:p>
            <a:endParaRPr lang="en-US" sz="3200" b="1">
              <a:latin typeface="+mn-lt"/>
            </a:endParaRPr>
          </a:p>
        </p:txBody>
      </p:sp>
      <p:sp>
        <p:nvSpPr>
          <p:cNvPr id="11" name="Rectangle 10"/>
          <p:cNvSpPr/>
          <p:nvPr/>
        </p:nvSpPr>
        <p:spPr>
          <a:xfrm>
            <a:off x="718455" y="2617906"/>
            <a:ext cx="10950083" cy="3416320"/>
          </a:xfrm>
          <a:prstGeom prst="rect">
            <a:avLst/>
          </a:prstGeom>
        </p:spPr>
        <p:txBody>
          <a:bodyPr wrap="square">
            <a:spAutoFit/>
          </a:bodyPr>
          <a:lstStyle/>
          <a:p>
            <a:pPr algn="just">
              <a:lnSpc>
                <a:spcPct val="150000"/>
              </a:lnSpc>
              <a:spcAft>
                <a:spcPts val="0"/>
              </a:spcAft>
            </a:pPr>
            <a:r>
              <a:rPr lang="en-US" sz="2400" spc="-5" smtClean="0">
                <a:solidFill>
                  <a:srgbClr val="1B1B1B"/>
                </a:solidFill>
                <a:latin typeface="+mn-lt"/>
                <a:ea typeface="Times New Roman" panose="02020603050405020304" pitchFamily="18" charset="0"/>
              </a:rPr>
              <a:t> 	SIFT </a:t>
            </a:r>
            <a:r>
              <a:rPr lang="en-US" sz="2400" spc="-5">
                <a:solidFill>
                  <a:srgbClr val="1B1B1B"/>
                </a:solidFill>
                <a:latin typeface="+mn-lt"/>
                <a:ea typeface="Times New Roman" panose="02020603050405020304" pitchFamily="18" charset="0"/>
              </a:rPr>
              <a:t>sử dụng chuỗi Taylor mở rộng để xác định vị trí của extrema chính xác hơn, rồi sau đó xét xem nếu cường độ của extrema đó nhỏ hơn giá trị ngưỡng (0.03) thì sẽ loại keypoint đó.</a:t>
            </a:r>
            <a:endParaRPr lang="en-US" sz="2400">
              <a:latin typeface="+mn-lt"/>
              <a:ea typeface="Times New Roman" panose="02020603050405020304" pitchFamily="18" charset="0"/>
            </a:endParaRPr>
          </a:p>
          <a:p>
            <a:pPr algn="just">
              <a:lnSpc>
                <a:spcPct val="150000"/>
              </a:lnSpc>
              <a:spcAft>
                <a:spcPts val="0"/>
              </a:spcAft>
            </a:pPr>
            <a:r>
              <a:rPr lang="en-US" sz="2400" spc="-5" smtClean="0">
                <a:solidFill>
                  <a:srgbClr val="1B1B1B"/>
                </a:solidFill>
                <a:latin typeface="+mn-lt"/>
                <a:ea typeface="Times New Roman" panose="02020603050405020304" pitchFamily="18" charset="0"/>
              </a:rPr>
              <a:t>	</a:t>
            </a:r>
            <a:r>
              <a:rPr lang="en-US" sz="2400" spc="-5" smtClean="0">
                <a:latin typeface="+mn-lt"/>
                <a:ea typeface="Times New Roman" panose="02020603050405020304" pitchFamily="18" charset="0"/>
              </a:rPr>
              <a:t>Theo </a:t>
            </a:r>
            <a:r>
              <a:rPr lang="en-US" sz="2400" spc="-5">
                <a:latin typeface="+mn-lt"/>
                <a:ea typeface="Times New Roman" panose="02020603050405020304" pitchFamily="18" charset="0"/>
              </a:rPr>
              <a:t>đó, thì DoG rất nhạy cảm với edge, để lại bỏ các edge keypoint, nó dùng ma trận Hessian 2x2 để tính ra các đường cong chính. Khi eigen value lớn hơn threshold nào đó thì keypoint đó sẽ bị loại</a:t>
            </a:r>
            <a:r>
              <a:rPr lang="en-US" sz="2400" spc="-5" smtClean="0">
                <a:latin typeface="+mn-lt"/>
                <a:ea typeface="Times New Roman" panose="02020603050405020304" pitchFamily="18" charset="0"/>
              </a:rPr>
              <a:t>.</a:t>
            </a:r>
            <a:endParaRPr lang="en-US" sz="2400">
              <a:latin typeface="+mn-lt"/>
              <a:ea typeface="Times New Roman" panose="02020603050405020304" pitchFamily="18" charset="0"/>
            </a:endParaRPr>
          </a:p>
        </p:txBody>
      </p:sp>
    </p:spTree>
    <p:extLst>
      <p:ext uri="{BB962C8B-B14F-4D97-AF65-F5344CB8AC3E}">
        <p14:creationId xmlns:p14="http://schemas.microsoft.com/office/powerpoint/2010/main" val="2368101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schemeClr val="tx1">
                    <a:lumMod val="65000"/>
                    <a:lumOff val="35000"/>
                  </a:schemeClr>
                </a:solidFill>
              </a:rPr>
              <a:t>Giới thiệu</a:t>
            </a:r>
            <a:endParaRPr lang="en-US" sz="2400">
              <a:solidFill>
                <a:schemeClr val="tx1">
                  <a:lumMod val="65000"/>
                  <a:lumOff val="35000"/>
                </a:scheme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b="1" smtClean="0">
                <a:solidFill>
                  <a:srgbClr val="FFBB26"/>
                </a:solidFill>
              </a:rPr>
              <a:t>L</a:t>
            </a:r>
            <a:r>
              <a:rPr lang="en-US" sz="2400" b="1" smtClean="0"/>
              <a:t>ý thuyết</a:t>
            </a:r>
            <a:endParaRPr lang="en-US" sz="2400" b="1"/>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5867400"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8456" y="1229621"/>
            <a:ext cx="8922501" cy="646331"/>
          </a:xfrm>
          <a:prstGeom prst="rect">
            <a:avLst/>
          </a:prstGeom>
          <a:noFill/>
        </p:spPr>
        <p:txBody>
          <a:bodyPr wrap="square" rtlCol="0">
            <a:spAutoFit/>
          </a:bodyPr>
          <a:lstStyle/>
          <a:p>
            <a:r>
              <a:rPr lang="en-US" sz="3600" b="1" smtClean="0"/>
              <a:t>2.2 </a:t>
            </a:r>
            <a:r>
              <a:rPr lang="en-US" sz="3600" b="1" smtClean="0">
                <a:solidFill>
                  <a:srgbClr val="FFBB26"/>
                </a:solidFill>
              </a:rPr>
              <a:t>Đ</a:t>
            </a:r>
            <a:r>
              <a:rPr lang="en-US" sz="3600" b="1" smtClean="0">
                <a:solidFill>
                  <a:schemeClr val="tx1"/>
                </a:solidFill>
              </a:rPr>
              <a:t>ặc điểm và nguyên lý hoạt động</a:t>
            </a:r>
            <a:endParaRPr lang="en-US" sz="3600" b="1">
              <a:solidFill>
                <a:schemeClr val="tx1"/>
              </a:solidFill>
            </a:endParaRPr>
          </a:p>
        </p:txBody>
      </p:sp>
      <p:cxnSp>
        <p:nvCxnSpPr>
          <p:cNvPr id="9" name="Straight Connector 8"/>
          <p:cNvCxnSpPr/>
          <p:nvPr/>
        </p:nvCxnSpPr>
        <p:spPr>
          <a:xfrm>
            <a:off x="1894110" y="1875952"/>
            <a:ext cx="7128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2"/>
          <a:srcRect t="19017" b="18536"/>
          <a:stretch/>
        </p:blipFill>
        <p:spPr>
          <a:xfrm>
            <a:off x="278428" y="176393"/>
            <a:ext cx="1366724" cy="853469"/>
          </a:xfrm>
          <a:prstGeom prst="rect">
            <a:avLst/>
          </a:prstGeom>
        </p:spPr>
      </p:pic>
      <p:sp>
        <p:nvSpPr>
          <p:cNvPr id="6" name="TextBox 5"/>
          <p:cNvSpPr txBox="1"/>
          <p:nvPr/>
        </p:nvSpPr>
        <p:spPr>
          <a:xfrm>
            <a:off x="1486126" y="2075711"/>
            <a:ext cx="9347526" cy="1077218"/>
          </a:xfrm>
          <a:prstGeom prst="rect">
            <a:avLst/>
          </a:prstGeom>
          <a:noFill/>
        </p:spPr>
        <p:txBody>
          <a:bodyPr wrap="square" rtlCol="0">
            <a:spAutoFit/>
          </a:bodyPr>
          <a:lstStyle/>
          <a:p>
            <a:r>
              <a:rPr lang="en-US" sz="3200" b="1" smtClean="0">
                <a:latin typeface="+mn-lt"/>
              </a:rPr>
              <a:t>Nguyên lý hoạt động: </a:t>
            </a:r>
            <a:r>
              <a:rPr lang="en-US" sz="3200">
                <a:solidFill>
                  <a:schemeClr val="tx1"/>
                </a:solidFill>
                <a:latin typeface="Calibri" panose="020F0502020204030204" pitchFamily="34" charset="0"/>
              </a:rPr>
              <a:t>Keypoint localization</a:t>
            </a:r>
          </a:p>
          <a:p>
            <a:endParaRPr lang="en-US" sz="3200" b="1">
              <a:latin typeface="+mn-lt"/>
            </a:endParaRPr>
          </a:p>
        </p:txBody>
      </p:sp>
      <p:sp>
        <p:nvSpPr>
          <p:cNvPr id="11" name="Rectangle 10"/>
          <p:cNvSpPr/>
          <p:nvPr/>
        </p:nvSpPr>
        <p:spPr>
          <a:xfrm>
            <a:off x="718455" y="2617906"/>
            <a:ext cx="10950083" cy="1697068"/>
          </a:xfrm>
          <a:prstGeom prst="rect">
            <a:avLst/>
          </a:prstGeom>
        </p:spPr>
        <p:txBody>
          <a:bodyPr wrap="square">
            <a:spAutoFit/>
          </a:bodyPr>
          <a:lstStyle/>
          <a:p>
            <a:pPr marL="225425" indent="-46038" algn="just">
              <a:lnSpc>
                <a:spcPct val="150000"/>
              </a:lnSpc>
              <a:spcAft>
                <a:spcPts val="0"/>
              </a:spcAft>
            </a:pPr>
            <a:r>
              <a:rPr lang="en-US" sz="2400" smtClean="0">
                <a:latin typeface="+mn-lt"/>
                <a:ea typeface="Times New Roman" panose="02020603050405020304" pitchFamily="18" charset="0"/>
              </a:rPr>
              <a:t>		Giai </a:t>
            </a:r>
            <a:r>
              <a:rPr lang="en-US" sz="2400">
                <a:latin typeface="+mn-lt"/>
                <a:ea typeface="Times New Roman" panose="02020603050405020304" pitchFamily="18" charset="0"/>
              </a:rPr>
              <a:t>đoạn này cố gắng loại bỏ nhiều điểm hơn khỏi danh sách các điểm chính bằng cách tìm những điểm có độ tương phản thấp hoặc được khoanh vùng kém trên một cạnh.</a:t>
            </a:r>
            <a:endParaRPr lang="en-US" sz="2400">
              <a:effectLst/>
              <a:latin typeface="+mn-lt"/>
              <a:ea typeface="Times New Roman" panose="02020603050405020304" pitchFamily="18" charset="0"/>
            </a:endParaRPr>
          </a:p>
        </p:txBody>
      </p:sp>
    </p:spTree>
    <p:extLst>
      <p:ext uri="{BB962C8B-B14F-4D97-AF65-F5344CB8AC3E}">
        <p14:creationId xmlns:p14="http://schemas.microsoft.com/office/powerpoint/2010/main" val="2961206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schemeClr val="tx1">
                    <a:lumMod val="65000"/>
                    <a:lumOff val="35000"/>
                  </a:schemeClr>
                </a:solidFill>
              </a:rPr>
              <a:t>Giới thiệu</a:t>
            </a:r>
            <a:endParaRPr lang="en-US" sz="2400">
              <a:solidFill>
                <a:schemeClr val="tx1">
                  <a:lumMod val="65000"/>
                  <a:lumOff val="35000"/>
                </a:scheme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b="1" smtClean="0">
                <a:solidFill>
                  <a:srgbClr val="FFBB26"/>
                </a:solidFill>
              </a:rPr>
              <a:t>L</a:t>
            </a:r>
            <a:r>
              <a:rPr lang="en-US" sz="2400" b="1" smtClean="0"/>
              <a:t>ý thuyết</a:t>
            </a:r>
            <a:endParaRPr lang="en-US" sz="2400" b="1"/>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5867400"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8456" y="1229621"/>
            <a:ext cx="8922501" cy="646331"/>
          </a:xfrm>
          <a:prstGeom prst="rect">
            <a:avLst/>
          </a:prstGeom>
          <a:noFill/>
        </p:spPr>
        <p:txBody>
          <a:bodyPr wrap="square" rtlCol="0">
            <a:spAutoFit/>
          </a:bodyPr>
          <a:lstStyle/>
          <a:p>
            <a:r>
              <a:rPr lang="en-US" sz="3600" b="1" smtClean="0"/>
              <a:t>2.2 </a:t>
            </a:r>
            <a:r>
              <a:rPr lang="en-US" sz="3600" b="1" smtClean="0">
                <a:solidFill>
                  <a:srgbClr val="FFBB26"/>
                </a:solidFill>
              </a:rPr>
              <a:t>Đ</a:t>
            </a:r>
            <a:r>
              <a:rPr lang="en-US" sz="3600" b="1" smtClean="0">
                <a:solidFill>
                  <a:schemeClr val="tx1"/>
                </a:solidFill>
              </a:rPr>
              <a:t>ặc điểm và nguyên lý hoạt động</a:t>
            </a:r>
            <a:endParaRPr lang="en-US" sz="3600" b="1">
              <a:solidFill>
                <a:schemeClr val="tx1"/>
              </a:solidFill>
            </a:endParaRPr>
          </a:p>
        </p:txBody>
      </p:sp>
      <p:cxnSp>
        <p:nvCxnSpPr>
          <p:cNvPr id="9" name="Straight Connector 8"/>
          <p:cNvCxnSpPr/>
          <p:nvPr/>
        </p:nvCxnSpPr>
        <p:spPr>
          <a:xfrm>
            <a:off x="1894110" y="1875952"/>
            <a:ext cx="7128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2"/>
          <a:srcRect t="19017" b="18536"/>
          <a:stretch/>
        </p:blipFill>
        <p:spPr>
          <a:xfrm>
            <a:off x="278428" y="176393"/>
            <a:ext cx="1366724" cy="853469"/>
          </a:xfrm>
          <a:prstGeom prst="rect">
            <a:avLst/>
          </a:prstGeom>
        </p:spPr>
      </p:pic>
      <p:sp>
        <p:nvSpPr>
          <p:cNvPr id="6" name="TextBox 5"/>
          <p:cNvSpPr txBox="1"/>
          <p:nvPr/>
        </p:nvSpPr>
        <p:spPr>
          <a:xfrm>
            <a:off x="1486126" y="2075711"/>
            <a:ext cx="9347526" cy="1077218"/>
          </a:xfrm>
          <a:prstGeom prst="rect">
            <a:avLst/>
          </a:prstGeom>
          <a:noFill/>
        </p:spPr>
        <p:txBody>
          <a:bodyPr wrap="square" rtlCol="0">
            <a:spAutoFit/>
          </a:bodyPr>
          <a:lstStyle/>
          <a:p>
            <a:r>
              <a:rPr lang="en-US" sz="3200" b="1" smtClean="0">
                <a:latin typeface="+mn-lt"/>
              </a:rPr>
              <a:t>Nguyên lý hoạt động: </a:t>
            </a:r>
            <a:r>
              <a:rPr lang="en-US" sz="3200">
                <a:solidFill>
                  <a:schemeClr val="tx1"/>
                </a:solidFill>
                <a:latin typeface="Calibri" panose="020F0502020204030204" pitchFamily="34" charset="0"/>
              </a:rPr>
              <a:t>Orientation assignment</a:t>
            </a:r>
          </a:p>
          <a:p>
            <a:endParaRPr lang="en-US" sz="3200" b="1">
              <a:latin typeface="+mn-lt"/>
            </a:endParaRPr>
          </a:p>
        </p:txBody>
      </p:sp>
      <p:sp>
        <p:nvSpPr>
          <p:cNvPr id="11" name="Rectangle 10"/>
          <p:cNvSpPr/>
          <p:nvPr/>
        </p:nvSpPr>
        <p:spPr>
          <a:xfrm>
            <a:off x="718455" y="2617906"/>
            <a:ext cx="10950083" cy="1754326"/>
          </a:xfrm>
          <a:prstGeom prst="rect">
            <a:avLst/>
          </a:prstGeom>
        </p:spPr>
        <p:txBody>
          <a:bodyPr wrap="square">
            <a:spAutoFit/>
          </a:bodyPr>
          <a:lstStyle/>
          <a:p>
            <a:pPr marL="225425" indent="-46038" algn="just">
              <a:lnSpc>
                <a:spcPct val="150000"/>
              </a:lnSpc>
              <a:spcAft>
                <a:spcPts val="0"/>
              </a:spcAft>
            </a:pPr>
            <a:r>
              <a:rPr lang="en-US" sz="2400" smtClean="0">
                <a:latin typeface="Calibri" panose="020F0502020204030204" pitchFamily="34" charset="0"/>
                <a:ea typeface="Times New Roman" panose="02020603050405020304" pitchFamily="18" charset="0"/>
              </a:rPr>
              <a:t>		</a:t>
            </a:r>
            <a:r>
              <a:rPr lang="en-US" sz="2400">
                <a:latin typeface="Calibri" panose="020F0502020204030204" pitchFamily="34" charset="0"/>
              </a:rPr>
              <a:t>Giai đoạn này nhằm mục đích chỉ định hướng nhất quán cho các điểm chính dựa trên cục bộ hình ảnh thuộc tính. Sau đó, có thể được biểu diễn liên quan đến hướng này, đạt được sự bất biến đối với phép quay.</a:t>
            </a:r>
            <a:endParaRPr lang="en-US" sz="2400">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36212731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schemeClr val="tx1">
                    <a:lumMod val="65000"/>
                    <a:lumOff val="35000"/>
                  </a:schemeClr>
                </a:solidFill>
              </a:rPr>
              <a:t>Giới thiệu</a:t>
            </a:r>
            <a:endParaRPr lang="en-US" sz="2400">
              <a:solidFill>
                <a:schemeClr val="tx1">
                  <a:lumMod val="65000"/>
                  <a:lumOff val="35000"/>
                </a:scheme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b="1" smtClean="0">
                <a:solidFill>
                  <a:srgbClr val="FFBB26"/>
                </a:solidFill>
              </a:rPr>
              <a:t>L</a:t>
            </a:r>
            <a:r>
              <a:rPr lang="en-US" sz="2400" b="1" smtClean="0"/>
              <a:t>ý thuyết</a:t>
            </a:r>
            <a:endParaRPr lang="en-US" sz="2400" b="1"/>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5867400"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8456" y="1229621"/>
            <a:ext cx="8922501" cy="646331"/>
          </a:xfrm>
          <a:prstGeom prst="rect">
            <a:avLst/>
          </a:prstGeom>
          <a:noFill/>
        </p:spPr>
        <p:txBody>
          <a:bodyPr wrap="square" rtlCol="0">
            <a:spAutoFit/>
          </a:bodyPr>
          <a:lstStyle/>
          <a:p>
            <a:r>
              <a:rPr lang="en-US" sz="3600" b="1" smtClean="0"/>
              <a:t>2.2 </a:t>
            </a:r>
            <a:r>
              <a:rPr lang="en-US" sz="3600" b="1" smtClean="0">
                <a:solidFill>
                  <a:srgbClr val="FFBB26"/>
                </a:solidFill>
              </a:rPr>
              <a:t>Đ</a:t>
            </a:r>
            <a:r>
              <a:rPr lang="en-US" sz="3600" b="1" smtClean="0">
                <a:solidFill>
                  <a:schemeClr val="tx1"/>
                </a:solidFill>
              </a:rPr>
              <a:t>ặc điểm và nguyên lý hoạt động</a:t>
            </a:r>
            <a:endParaRPr lang="en-US" sz="3600" b="1">
              <a:solidFill>
                <a:schemeClr val="tx1"/>
              </a:solidFill>
            </a:endParaRPr>
          </a:p>
        </p:txBody>
      </p:sp>
      <p:cxnSp>
        <p:nvCxnSpPr>
          <p:cNvPr id="9" name="Straight Connector 8"/>
          <p:cNvCxnSpPr/>
          <p:nvPr/>
        </p:nvCxnSpPr>
        <p:spPr>
          <a:xfrm>
            <a:off x="1894110" y="1875952"/>
            <a:ext cx="7128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2"/>
          <a:srcRect t="19017" b="18536"/>
          <a:stretch/>
        </p:blipFill>
        <p:spPr>
          <a:xfrm>
            <a:off x="278428" y="176393"/>
            <a:ext cx="1366724" cy="853469"/>
          </a:xfrm>
          <a:prstGeom prst="rect">
            <a:avLst/>
          </a:prstGeom>
        </p:spPr>
      </p:pic>
      <p:sp>
        <p:nvSpPr>
          <p:cNvPr id="6" name="TextBox 5"/>
          <p:cNvSpPr txBox="1"/>
          <p:nvPr/>
        </p:nvSpPr>
        <p:spPr>
          <a:xfrm>
            <a:off x="1486126" y="2075711"/>
            <a:ext cx="9347526" cy="1077218"/>
          </a:xfrm>
          <a:prstGeom prst="rect">
            <a:avLst/>
          </a:prstGeom>
          <a:noFill/>
        </p:spPr>
        <p:txBody>
          <a:bodyPr wrap="square" rtlCol="0">
            <a:spAutoFit/>
          </a:bodyPr>
          <a:lstStyle/>
          <a:p>
            <a:r>
              <a:rPr lang="en-US" sz="3200" b="1" smtClean="0">
                <a:latin typeface="+mn-lt"/>
              </a:rPr>
              <a:t>Nguyên lý hoạt động: </a:t>
            </a:r>
            <a:r>
              <a:rPr lang="en-US" sz="3200">
                <a:solidFill>
                  <a:schemeClr val="tx1"/>
                </a:solidFill>
                <a:latin typeface="Calibri" panose="020F0502020204030204" pitchFamily="34" charset="0"/>
              </a:rPr>
              <a:t>Orientation assignment</a:t>
            </a:r>
          </a:p>
          <a:p>
            <a:endParaRPr lang="en-US" sz="3200" b="1">
              <a:latin typeface="+mn-lt"/>
            </a:endParaRPr>
          </a:p>
        </p:txBody>
      </p:sp>
      <p:sp>
        <p:nvSpPr>
          <p:cNvPr id="11" name="Rectangle 10"/>
          <p:cNvSpPr/>
          <p:nvPr/>
        </p:nvSpPr>
        <p:spPr>
          <a:xfrm>
            <a:off x="961790" y="2937192"/>
            <a:ext cx="10950083" cy="3046988"/>
          </a:xfrm>
          <a:prstGeom prst="rect">
            <a:avLst/>
          </a:prstGeom>
        </p:spPr>
        <p:txBody>
          <a:bodyPr wrap="square">
            <a:spAutoFit/>
          </a:bodyPr>
          <a:lstStyle/>
          <a:p>
            <a:r>
              <a:rPr lang="vi-VN" sz="2400" b="1" i="1">
                <a:latin typeface="Calibri" panose="020F0502020204030204" pitchFamily="34" charset="0"/>
              </a:rPr>
              <a:t>Cách tiếp cận được thực hiện để tìm định hướng là:</a:t>
            </a:r>
          </a:p>
          <a:p>
            <a:r>
              <a:rPr lang="vi-VN" sz="2400" smtClean="0">
                <a:latin typeface="Calibri" panose="020F0502020204030204" pitchFamily="34" charset="0"/>
              </a:rPr>
              <a:t>•Sử </a:t>
            </a:r>
            <a:r>
              <a:rPr lang="vi-VN" sz="2400">
                <a:latin typeface="Calibri" panose="020F0502020204030204" pitchFamily="34" charset="0"/>
              </a:rPr>
              <a:t>dụng keypoints scale để chọn hình ảnh làm mịn Gaussian</a:t>
            </a:r>
          </a:p>
          <a:p>
            <a:r>
              <a:rPr lang="vi-VN" sz="2400" smtClean="0">
                <a:latin typeface="Calibri" panose="020F0502020204030204" pitchFamily="34" charset="0"/>
              </a:rPr>
              <a:t>•Tính </a:t>
            </a:r>
            <a:r>
              <a:rPr lang="vi-VN" sz="2400">
                <a:latin typeface="Calibri" panose="020F0502020204030204" pitchFamily="34" charset="0"/>
              </a:rPr>
              <a:t>toán độ lớn gradient </a:t>
            </a:r>
          </a:p>
          <a:p>
            <a:r>
              <a:rPr lang="vi-VN" sz="2400" smtClean="0">
                <a:latin typeface="Calibri" panose="020F0502020204030204" pitchFamily="34" charset="0"/>
              </a:rPr>
              <a:t>•Tính </a:t>
            </a:r>
            <a:r>
              <a:rPr lang="vi-VN" sz="2400">
                <a:latin typeface="Calibri" panose="020F0502020204030204" pitchFamily="34" charset="0"/>
              </a:rPr>
              <a:t>toán hướng đi</a:t>
            </a:r>
          </a:p>
          <a:p>
            <a:r>
              <a:rPr lang="vi-VN" sz="2400" smtClean="0">
                <a:latin typeface="Calibri" panose="020F0502020204030204" pitchFamily="34" charset="0"/>
              </a:rPr>
              <a:t>•Từ </a:t>
            </a:r>
            <a:r>
              <a:rPr lang="vi-VN" sz="2400">
                <a:latin typeface="Calibri" panose="020F0502020204030204" pitchFamily="34" charset="0"/>
              </a:rPr>
              <a:t>đó hình thành một biểu đồ định hướng từ các hướng gradient của các điểm mẫu</a:t>
            </a:r>
          </a:p>
          <a:p>
            <a:r>
              <a:rPr lang="vi-VN" sz="2400" smtClean="0">
                <a:latin typeface="Calibri" panose="020F0502020204030204" pitchFamily="34" charset="0"/>
              </a:rPr>
              <a:t>•Xác </a:t>
            </a:r>
            <a:r>
              <a:rPr lang="vi-VN" sz="2400">
                <a:latin typeface="Calibri" panose="020F0502020204030204" pitchFamily="34" charset="0"/>
              </a:rPr>
              <a:t>định đỉnh cao nhất trong biểu đồ</a:t>
            </a:r>
          </a:p>
          <a:p>
            <a:r>
              <a:rPr lang="vi-VN" sz="2400" smtClean="0">
                <a:latin typeface="Calibri" panose="020F0502020204030204" pitchFamily="34" charset="0"/>
              </a:rPr>
              <a:t>•Một </a:t>
            </a:r>
            <a:r>
              <a:rPr lang="vi-VN" sz="2400">
                <a:latin typeface="Calibri" panose="020F0502020204030204" pitchFamily="34" charset="0"/>
              </a:rPr>
              <a:t>số điểm sẽ được chỉ định theo nhiều hướng</a:t>
            </a:r>
          </a:p>
          <a:p>
            <a:r>
              <a:rPr lang="vi-VN" sz="2400" smtClean="0">
                <a:latin typeface="Calibri" panose="020F0502020204030204" pitchFamily="34" charset="0"/>
              </a:rPr>
              <a:t>•Điều </a:t>
            </a:r>
            <a:r>
              <a:rPr lang="vi-VN" sz="2400">
                <a:latin typeface="Calibri" panose="020F0502020204030204" pitchFamily="34" charset="0"/>
              </a:rPr>
              <a:t>chỉnh parabol với 3 giá trị biểu đồ gần nhất với mỗi đỉnh để nội suy vị trí các đỉnh</a:t>
            </a:r>
          </a:p>
        </p:txBody>
      </p:sp>
    </p:spTree>
    <p:extLst>
      <p:ext uri="{BB962C8B-B14F-4D97-AF65-F5344CB8AC3E}">
        <p14:creationId xmlns:p14="http://schemas.microsoft.com/office/powerpoint/2010/main" val="8611858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schemeClr val="tx1">
                    <a:lumMod val="65000"/>
                    <a:lumOff val="35000"/>
                  </a:schemeClr>
                </a:solidFill>
              </a:rPr>
              <a:t>Giới thiệu</a:t>
            </a:r>
            <a:endParaRPr lang="en-US" sz="2400">
              <a:solidFill>
                <a:schemeClr val="tx1">
                  <a:lumMod val="65000"/>
                  <a:lumOff val="35000"/>
                </a:scheme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b="1" smtClean="0">
                <a:solidFill>
                  <a:srgbClr val="FFBB26"/>
                </a:solidFill>
              </a:rPr>
              <a:t>L</a:t>
            </a:r>
            <a:r>
              <a:rPr lang="en-US" sz="2400" b="1" smtClean="0"/>
              <a:t>ý thuyết</a:t>
            </a:r>
            <a:endParaRPr lang="en-US" sz="2400" b="1"/>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5867400"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8456" y="1229621"/>
            <a:ext cx="8922501" cy="646331"/>
          </a:xfrm>
          <a:prstGeom prst="rect">
            <a:avLst/>
          </a:prstGeom>
          <a:noFill/>
        </p:spPr>
        <p:txBody>
          <a:bodyPr wrap="square" rtlCol="0">
            <a:spAutoFit/>
          </a:bodyPr>
          <a:lstStyle/>
          <a:p>
            <a:r>
              <a:rPr lang="en-US" sz="3600" b="1" smtClean="0"/>
              <a:t>2.2 </a:t>
            </a:r>
            <a:r>
              <a:rPr lang="en-US" sz="3600" b="1" smtClean="0">
                <a:solidFill>
                  <a:srgbClr val="FFBB26"/>
                </a:solidFill>
              </a:rPr>
              <a:t>Đ</a:t>
            </a:r>
            <a:r>
              <a:rPr lang="en-US" sz="3600" b="1" smtClean="0">
                <a:solidFill>
                  <a:schemeClr val="tx1"/>
                </a:solidFill>
              </a:rPr>
              <a:t>ặc điểm và nguyên lý hoạt động</a:t>
            </a:r>
            <a:endParaRPr lang="en-US" sz="3600" b="1">
              <a:solidFill>
                <a:schemeClr val="tx1"/>
              </a:solidFill>
            </a:endParaRPr>
          </a:p>
        </p:txBody>
      </p:sp>
      <p:cxnSp>
        <p:nvCxnSpPr>
          <p:cNvPr id="9" name="Straight Connector 8"/>
          <p:cNvCxnSpPr/>
          <p:nvPr/>
        </p:nvCxnSpPr>
        <p:spPr>
          <a:xfrm>
            <a:off x="1894110" y="1875952"/>
            <a:ext cx="7128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2"/>
          <a:srcRect t="19017" b="18536"/>
          <a:stretch/>
        </p:blipFill>
        <p:spPr>
          <a:xfrm>
            <a:off x="278428" y="176393"/>
            <a:ext cx="1366724" cy="853469"/>
          </a:xfrm>
          <a:prstGeom prst="rect">
            <a:avLst/>
          </a:prstGeom>
        </p:spPr>
      </p:pic>
      <p:sp>
        <p:nvSpPr>
          <p:cNvPr id="6" name="TextBox 5"/>
          <p:cNvSpPr txBox="1"/>
          <p:nvPr/>
        </p:nvSpPr>
        <p:spPr>
          <a:xfrm>
            <a:off x="1486126" y="2075711"/>
            <a:ext cx="9347526" cy="1077218"/>
          </a:xfrm>
          <a:prstGeom prst="rect">
            <a:avLst/>
          </a:prstGeom>
          <a:noFill/>
        </p:spPr>
        <p:txBody>
          <a:bodyPr wrap="square" rtlCol="0">
            <a:spAutoFit/>
          </a:bodyPr>
          <a:lstStyle/>
          <a:p>
            <a:r>
              <a:rPr lang="en-US" sz="3200" b="1" smtClean="0">
                <a:latin typeface="+mn-lt"/>
              </a:rPr>
              <a:t>Nguyên lý hoạt động: </a:t>
            </a:r>
            <a:r>
              <a:rPr lang="en-US" sz="3200">
                <a:solidFill>
                  <a:schemeClr val="tx1"/>
                </a:solidFill>
                <a:latin typeface="Calibri" panose="020F0502020204030204" pitchFamily="34" charset="0"/>
              </a:rPr>
              <a:t>Keypoint descriptor</a:t>
            </a:r>
          </a:p>
          <a:p>
            <a:endParaRPr lang="en-US" sz="3200" b="1">
              <a:latin typeface="+mn-lt"/>
            </a:endParaRPr>
          </a:p>
        </p:txBody>
      </p:sp>
      <p:pic>
        <p:nvPicPr>
          <p:cNvPr id="12" name="Picture 11" descr="Diagram, shape&#10;&#10;Description automatically generated"/>
          <p:cNvPicPr/>
          <p:nvPr/>
        </p:nvPicPr>
        <p:blipFill>
          <a:blip r:embed="rId3">
            <a:extLst>
              <a:ext uri="{28A0092B-C50C-407E-A947-70E740481C1C}">
                <a14:useLocalDpi xmlns:a14="http://schemas.microsoft.com/office/drawing/2010/main" val="0"/>
              </a:ext>
            </a:extLst>
          </a:blip>
          <a:stretch>
            <a:fillRect/>
          </a:stretch>
        </p:blipFill>
        <p:spPr>
          <a:xfrm>
            <a:off x="5600637" y="2981739"/>
            <a:ext cx="6287176" cy="2770202"/>
          </a:xfrm>
          <a:prstGeom prst="rect">
            <a:avLst/>
          </a:prstGeom>
        </p:spPr>
      </p:pic>
      <p:sp>
        <p:nvSpPr>
          <p:cNvPr id="10" name="Rectangle 9"/>
          <p:cNvSpPr/>
          <p:nvPr/>
        </p:nvSpPr>
        <p:spPr>
          <a:xfrm>
            <a:off x="7324037" y="5751941"/>
            <a:ext cx="3826625" cy="400110"/>
          </a:xfrm>
          <a:prstGeom prst="rect">
            <a:avLst/>
          </a:prstGeom>
        </p:spPr>
        <p:txBody>
          <a:bodyPr wrap="none">
            <a:spAutoFit/>
          </a:bodyPr>
          <a:lstStyle/>
          <a:p>
            <a:r>
              <a:rPr lang="en-US" sz="2000" i="1">
                <a:latin typeface="Calibri" panose="020F0502020204030204" pitchFamily="34" charset="0"/>
              </a:rPr>
              <a:t>Ảnh minh họa </a:t>
            </a:r>
            <a:r>
              <a:rPr lang="en-US" sz="2000" b="1" i="1">
                <a:latin typeface="Calibri" panose="020F0502020204030204" pitchFamily="34" charset="0"/>
              </a:rPr>
              <a:t>Keypoint descriptor</a:t>
            </a:r>
          </a:p>
        </p:txBody>
      </p:sp>
      <p:sp>
        <p:nvSpPr>
          <p:cNvPr id="13" name="Rectangle 12"/>
          <p:cNvSpPr/>
          <p:nvPr/>
        </p:nvSpPr>
        <p:spPr>
          <a:xfrm>
            <a:off x="421549" y="3104850"/>
            <a:ext cx="5168215" cy="3046988"/>
          </a:xfrm>
          <a:prstGeom prst="rect">
            <a:avLst/>
          </a:prstGeom>
        </p:spPr>
        <p:txBody>
          <a:bodyPr wrap="square">
            <a:spAutoFit/>
          </a:bodyPr>
          <a:lstStyle/>
          <a:p>
            <a:r>
              <a:rPr lang="vi-VN" sz="2400">
                <a:latin typeface="Calibri" panose="020F0502020204030204" pitchFamily="34" charset="0"/>
              </a:rPr>
              <a:t>SIFT sẽ tính Keypoint descriptor bằng cách lấy 16x16 điểm liền kề của keypoint đó, rồi chia thành 16 sub-blocks với kích thước 4x4. Với mỗi sub-block, ta sẽ tạo được 8 orientation bins như trên. Do đó tất cả sẽ có 128 phần tử giá trị tương ứng với 1 vector biểu hiện cho keypoint descriptor</a:t>
            </a:r>
            <a:endParaRPr lang="en-US" sz="2400">
              <a:latin typeface="Calibri" panose="020F0502020204030204" pitchFamily="34" charset="0"/>
            </a:endParaRPr>
          </a:p>
        </p:txBody>
      </p:sp>
    </p:spTree>
    <p:extLst>
      <p:ext uri="{BB962C8B-B14F-4D97-AF65-F5344CB8AC3E}">
        <p14:creationId xmlns:p14="http://schemas.microsoft.com/office/powerpoint/2010/main" val="25082009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schemeClr val="tx1">
                    <a:lumMod val="65000"/>
                    <a:lumOff val="35000"/>
                  </a:schemeClr>
                </a:solidFill>
              </a:rPr>
              <a:t>Giới thiệu</a:t>
            </a:r>
            <a:endParaRPr lang="en-US" sz="2400">
              <a:solidFill>
                <a:schemeClr val="tx1">
                  <a:lumMod val="65000"/>
                  <a:lumOff val="35000"/>
                </a:scheme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b="1" smtClean="0">
                <a:solidFill>
                  <a:srgbClr val="FFBB26"/>
                </a:solidFill>
              </a:rPr>
              <a:t>L</a:t>
            </a:r>
            <a:r>
              <a:rPr lang="en-US" sz="2400" b="1" smtClean="0"/>
              <a:t>ý thuyết</a:t>
            </a:r>
            <a:endParaRPr lang="en-US" sz="2400" b="1"/>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5867400"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8456" y="1229621"/>
            <a:ext cx="8862866" cy="646331"/>
          </a:xfrm>
          <a:prstGeom prst="rect">
            <a:avLst/>
          </a:prstGeom>
          <a:noFill/>
        </p:spPr>
        <p:txBody>
          <a:bodyPr wrap="square" rtlCol="0">
            <a:spAutoFit/>
          </a:bodyPr>
          <a:lstStyle/>
          <a:p>
            <a:r>
              <a:rPr lang="en-US" sz="3600" b="1" smtClean="0"/>
              <a:t>2.2 </a:t>
            </a:r>
            <a:r>
              <a:rPr lang="en-US" sz="3600" b="1" smtClean="0">
                <a:solidFill>
                  <a:srgbClr val="FFBB26"/>
                </a:solidFill>
              </a:rPr>
              <a:t>Ư</a:t>
            </a:r>
            <a:r>
              <a:rPr lang="en-US" sz="3600" b="1" smtClean="0">
                <a:solidFill>
                  <a:schemeClr val="tx1"/>
                </a:solidFill>
              </a:rPr>
              <a:t>u điểm và nhược điểm </a:t>
            </a:r>
            <a:endParaRPr lang="en-US" sz="3600" b="1">
              <a:solidFill>
                <a:schemeClr val="tx1"/>
              </a:solidFill>
            </a:endParaRPr>
          </a:p>
        </p:txBody>
      </p:sp>
      <p:cxnSp>
        <p:nvCxnSpPr>
          <p:cNvPr id="9" name="Straight Connector 8"/>
          <p:cNvCxnSpPr/>
          <p:nvPr/>
        </p:nvCxnSpPr>
        <p:spPr>
          <a:xfrm>
            <a:off x="1894110" y="1875952"/>
            <a:ext cx="5137921"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559967" y="2076008"/>
            <a:ext cx="8259894" cy="523220"/>
          </a:xfrm>
          <a:prstGeom prst="rect">
            <a:avLst/>
          </a:prstGeom>
          <a:noFill/>
        </p:spPr>
        <p:txBody>
          <a:bodyPr wrap="square" rtlCol="0">
            <a:spAutoFit/>
          </a:bodyPr>
          <a:lstStyle/>
          <a:p>
            <a:r>
              <a:rPr lang="en-US" sz="2800" b="1" smtClean="0"/>
              <a:t>Ưu điểm</a:t>
            </a:r>
            <a:endParaRPr lang="en-US" sz="2800" b="1"/>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278428" y="3184006"/>
            <a:ext cx="3326855" cy="3326855"/>
          </a:xfrm>
          <a:prstGeom prst="rect">
            <a:avLst/>
          </a:prstGeom>
        </p:spPr>
      </p:pic>
      <p:pic>
        <p:nvPicPr>
          <p:cNvPr id="21" name="Picture 20"/>
          <p:cNvPicPr>
            <a:picLocks noChangeAspect="1"/>
          </p:cNvPicPr>
          <p:nvPr/>
        </p:nvPicPr>
        <p:blipFill rotWithShape="1">
          <a:blip r:embed="rId3"/>
          <a:srcRect t="19017" b="18536"/>
          <a:stretch/>
        </p:blipFill>
        <p:spPr>
          <a:xfrm>
            <a:off x="278428" y="176393"/>
            <a:ext cx="1366724" cy="853469"/>
          </a:xfrm>
          <a:prstGeom prst="rect">
            <a:avLst/>
          </a:prstGeom>
        </p:spPr>
      </p:pic>
      <p:sp>
        <p:nvSpPr>
          <p:cNvPr id="11" name="Rounded Rectangle 10"/>
          <p:cNvSpPr/>
          <p:nvPr/>
        </p:nvSpPr>
        <p:spPr>
          <a:xfrm>
            <a:off x="3952222" y="3027173"/>
            <a:ext cx="2246431" cy="3132000"/>
          </a:xfrm>
          <a:prstGeom prst="roundRect">
            <a:avLst/>
          </a:pr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latin typeface="Calibri" panose="020F0502020204030204" pitchFamily="34" charset="0"/>
              </a:rPr>
              <a:t>C</a:t>
            </a:r>
            <a:r>
              <a:rPr lang="vi-VN" sz="2400" smtClean="0">
                <a:solidFill>
                  <a:schemeClr val="tx1"/>
                </a:solidFill>
                <a:latin typeface="Calibri" panose="020F0502020204030204" pitchFamily="34" charset="0"/>
              </a:rPr>
              <a:t>ó </a:t>
            </a:r>
            <a:r>
              <a:rPr lang="vi-VN" sz="2400">
                <a:solidFill>
                  <a:schemeClr val="tx1"/>
                </a:solidFill>
                <a:latin typeface="Calibri" panose="020F0502020204030204" pitchFamily="34" charset="0"/>
              </a:rPr>
              <a:t>bộ mô tả đặc biệt cho phép một đối tượng tìm được kết quả phù hợp chính xác</a:t>
            </a:r>
            <a:endParaRPr lang="en-US" sz="2400">
              <a:solidFill>
                <a:schemeClr val="tx1"/>
              </a:solidFill>
              <a:latin typeface="Calibri" panose="020F0502020204030204" pitchFamily="34" charset="0"/>
            </a:endParaRPr>
          </a:p>
        </p:txBody>
      </p:sp>
      <p:sp>
        <p:nvSpPr>
          <p:cNvPr id="16" name="TextBox 15"/>
          <p:cNvSpPr txBox="1"/>
          <p:nvPr/>
        </p:nvSpPr>
        <p:spPr>
          <a:xfrm>
            <a:off x="4258824" y="2498944"/>
            <a:ext cx="1654627" cy="461665"/>
          </a:xfrm>
          <a:prstGeom prst="rect">
            <a:avLst/>
          </a:prstGeom>
          <a:noFill/>
        </p:spPr>
        <p:txBody>
          <a:bodyPr wrap="square" rtlCol="0">
            <a:spAutoFit/>
          </a:bodyPr>
          <a:lstStyle/>
          <a:p>
            <a:pPr algn="ctr"/>
            <a:r>
              <a:rPr lang="en-US" sz="2400" b="1">
                <a:solidFill>
                  <a:schemeClr val="tx1"/>
                </a:solidFill>
                <a:latin typeface="Calibri" panose="020F0502020204030204" pitchFamily="34" charset="0"/>
              </a:rPr>
              <a:t>Distinctive</a:t>
            </a:r>
            <a:endParaRPr lang="en-US" sz="2400">
              <a:solidFill>
                <a:schemeClr val="tx1"/>
              </a:solidFill>
              <a:latin typeface="Calibri" panose="020F0502020204030204" pitchFamily="34" charset="0"/>
            </a:endParaRPr>
          </a:p>
        </p:txBody>
      </p:sp>
      <p:sp>
        <p:nvSpPr>
          <p:cNvPr id="12" name="Rounded Rectangle 11"/>
          <p:cNvSpPr/>
          <p:nvPr/>
        </p:nvSpPr>
        <p:spPr>
          <a:xfrm>
            <a:off x="6720390" y="3004456"/>
            <a:ext cx="2246431" cy="3132000"/>
          </a:xfrm>
          <a:prstGeom prst="roundRect">
            <a:avLst/>
          </a:pr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schemeClr val="tx1"/>
                </a:solidFill>
                <a:latin typeface="Calibri" panose="020F0502020204030204" pitchFamily="34" charset="0"/>
              </a:rPr>
              <a:t>C</a:t>
            </a:r>
            <a:r>
              <a:rPr lang="vi-VN" sz="2400" smtClean="0">
                <a:solidFill>
                  <a:schemeClr val="tx1"/>
                </a:solidFill>
                <a:latin typeface="Calibri" panose="020F0502020204030204" pitchFamily="34" charset="0"/>
              </a:rPr>
              <a:t>ó </a:t>
            </a:r>
            <a:r>
              <a:rPr lang="vi-VN" sz="2400">
                <a:solidFill>
                  <a:schemeClr val="tx1"/>
                </a:solidFill>
                <a:latin typeface="Calibri" panose="020F0502020204030204" pitchFamily="34" charset="0"/>
              </a:rPr>
              <a:t>thể tạo ra lượng lớn các tính năng bao phủ hình ảnh một  cách dày đặc trên phạm vi đầy đủ</a:t>
            </a:r>
            <a:endParaRPr lang="en-US" sz="2400">
              <a:solidFill>
                <a:schemeClr val="tx1"/>
              </a:solidFill>
              <a:latin typeface="Calibri" panose="020F0502020204030204" pitchFamily="34" charset="0"/>
            </a:endParaRPr>
          </a:p>
        </p:txBody>
      </p:sp>
      <p:sp>
        <p:nvSpPr>
          <p:cNvPr id="17" name="TextBox 16"/>
          <p:cNvSpPr txBox="1"/>
          <p:nvPr/>
        </p:nvSpPr>
        <p:spPr>
          <a:xfrm>
            <a:off x="6906416" y="2498944"/>
            <a:ext cx="1654627" cy="461665"/>
          </a:xfrm>
          <a:prstGeom prst="rect">
            <a:avLst/>
          </a:prstGeom>
          <a:noFill/>
        </p:spPr>
        <p:txBody>
          <a:bodyPr wrap="square" rtlCol="0">
            <a:spAutoFit/>
          </a:bodyPr>
          <a:lstStyle/>
          <a:p>
            <a:pPr algn="ctr"/>
            <a:r>
              <a:rPr lang="en-US" sz="2400" b="1">
                <a:solidFill>
                  <a:schemeClr val="tx1"/>
                </a:solidFill>
                <a:latin typeface="+mn-lt"/>
              </a:rPr>
              <a:t>Quantity</a:t>
            </a:r>
            <a:endParaRPr lang="en-US" sz="2400">
              <a:solidFill>
                <a:schemeClr val="tx1"/>
              </a:solidFill>
              <a:latin typeface="+mn-lt"/>
            </a:endParaRPr>
          </a:p>
        </p:txBody>
      </p:sp>
      <p:sp>
        <p:nvSpPr>
          <p:cNvPr id="23" name="Rounded Rectangle 22"/>
          <p:cNvSpPr/>
          <p:nvPr/>
        </p:nvSpPr>
        <p:spPr>
          <a:xfrm>
            <a:off x="9488557" y="3027173"/>
            <a:ext cx="2246431" cy="3132000"/>
          </a:xfrm>
          <a:prstGeom prst="roundRect">
            <a:avLst/>
          </a:pr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Hiệu suất của SIFT gần với hiệu suất thời gian </a:t>
            </a:r>
            <a:r>
              <a:rPr lang="en-US" sz="2400" smtClean="0">
                <a:solidFill>
                  <a:schemeClr val="tx1"/>
                </a:solidFill>
              </a:rPr>
              <a:t>thực.</a:t>
            </a:r>
            <a:endParaRPr lang="en-US" sz="2400">
              <a:solidFill>
                <a:schemeClr val="tx1"/>
              </a:solidFill>
            </a:endParaRPr>
          </a:p>
        </p:txBody>
      </p:sp>
      <p:sp>
        <p:nvSpPr>
          <p:cNvPr id="25" name="TextBox 24"/>
          <p:cNvSpPr txBox="1"/>
          <p:nvPr/>
        </p:nvSpPr>
        <p:spPr>
          <a:xfrm>
            <a:off x="9784458" y="2498944"/>
            <a:ext cx="1654627" cy="461665"/>
          </a:xfrm>
          <a:prstGeom prst="rect">
            <a:avLst/>
          </a:prstGeom>
          <a:noFill/>
        </p:spPr>
        <p:txBody>
          <a:bodyPr wrap="square" rtlCol="0">
            <a:spAutoFit/>
          </a:bodyPr>
          <a:lstStyle/>
          <a:p>
            <a:pPr algn="ctr"/>
            <a:r>
              <a:rPr lang="en-US" sz="2400" b="1">
                <a:solidFill>
                  <a:schemeClr val="tx1"/>
                </a:solidFill>
                <a:latin typeface="+mn-lt"/>
              </a:rPr>
              <a:t>Efficiency</a:t>
            </a:r>
          </a:p>
        </p:txBody>
      </p:sp>
    </p:spTree>
    <p:extLst>
      <p:ext uri="{BB962C8B-B14F-4D97-AF65-F5344CB8AC3E}">
        <p14:creationId xmlns:p14="http://schemas.microsoft.com/office/powerpoint/2010/main" val="228768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anim calcmode="lin" valueType="num">
                                      <p:cBhvr>
                                        <p:cTn id="27" dur="500" fill="hold"/>
                                        <p:tgtEl>
                                          <p:spTgt spid="17"/>
                                        </p:tgtEl>
                                        <p:attrNameLst>
                                          <p:attrName>ppt_x</p:attrName>
                                        </p:attrNameLst>
                                      </p:cBhvr>
                                      <p:tavLst>
                                        <p:tav tm="0">
                                          <p:val>
                                            <p:strVal val="#ppt_x"/>
                                          </p:val>
                                        </p:tav>
                                        <p:tav tm="100000">
                                          <p:val>
                                            <p:strVal val="#ppt_x"/>
                                          </p:val>
                                        </p:tav>
                                      </p:tavLst>
                                    </p:anim>
                                    <p:anim calcmode="lin" valueType="num">
                                      <p:cBhvr>
                                        <p:cTn id="28" dur="5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anim calcmode="lin" valueType="num">
                                      <p:cBhvr>
                                        <p:cTn id="40" dur="500" fill="hold"/>
                                        <p:tgtEl>
                                          <p:spTgt spid="25"/>
                                        </p:tgtEl>
                                        <p:attrNameLst>
                                          <p:attrName>ppt_x</p:attrName>
                                        </p:attrNameLst>
                                      </p:cBhvr>
                                      <p:tavLst>
                                        <p:tav tm="0">
                                          <p:val>
                                            <p:strVal val="#ppt_x"/>
                                          </p:val>
                                        </p:tav>
                                        <p:tav tm="100000">
                                          <p:val>
                                            <p:strVal val="#ppt_x"/>
                                          </p:val>
                                        </p:tav>
                                      </p:tavLst>
                                    </p:anim>
                                    <p:anim calcmode="lin" valueType="num">
                                      <p:cBhvr>
                                        <p:cTn id="41" dur="500" fill="hold"/>
                                        <p:tgtEl>
                                          <p:spTgt spid="25"/>
                                        </p:tgtEl>
                                        <p:attrNameLst>
                                          <p:attrName>ppt_y</p:attrName>
                                        </p:attrNameLst>
                                      </p:cBhvr>
                                      <p:tavLst>
                                        <p:tav tm="0">
                                          <p:val>
                                            <p:strVal val="#ppt_y-.1"/>
                                          </p:val>
                                        </p:tav>
                                        <p:tav tm="100000">
                                          <p:val>
                                            <p:strVal val="#ppt_y"/>
                                          </p:val>
                                        </p:tav>
                                      </p:tavLst>
                                    </p:anim>
                                  </p:childTnLst>
                                </p:cTn>
                              </p:par>
                            </p:childTnLst>
                          </p:cTn>
                        </p:par>
                        <p:par>
                          <p:cTn id="42" fill="hold">
                            <p:stCondLst>
                              <p:cond delay="500"/>
                            </p:stCondLst>
                            <p:childTnLst>
                              <p:par>
                                <p:cTn id="43" presetID="53" presetClass="entr" presetSubtype="16"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500" fill="hold"/>
                                        <p:tgtEl>
                                          <p:spTgt spid="23"/>
                                        </p:tgtEl>
                                        <p:attrNameLst>
                                          <p:attrName>ppt_w</p:attrName>
                                        </p:attrNameLst>
                                      </p:cBhvr>
                                      <p:tavLst>
                                        <p:tav tm="0">
                                          <p:val>
                                            <p:fltVal val="0"/>
                                          </p:val>
                                        </p:tav>
                                        <p:tav tm="100000">
                                          <p:val>
                                            <p:strVal val="#ppt_w"/>
                                          </p:val>
                                        </p:tav>
                                      </p:tavLst>
                                    </p:anim>
                                    <p:anim calcmode="lin" valueType="num">
                                      <p:cBhvr>
                                        <p:cTn id="46" dur="500" fill="hold"/>
                                        <p:tgtEl>
                                          <p:spTgt spid="23"/>
                                        </p:tgtEl>
                                        <p:attrNameLst>
                                          <p:attrName>ppt_h</p:attrName>
                                        </p:attrNameLst>
                                      </p:cBhvr>
                                      <p:tavLst>
                                        <p:tav tm="0">
                                          <p:val>
                                            <p:fltVal val="0"/>
                                          </p:val>
                                        </p:tav>
                                        <p:tav tm="100000">
                                          <p:val>
                                            <p:strVal val="#ppt_h"/>
                                          </p:val>
                                        </p:tav>
                                      </p:tavLst>
                                    </p:anim>
                                    <p:animEffect transition="in" filter="fade">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12" grpId="0" animBg="1"/>
      <p:bldP spid="17" grpId="0"/>
      <p:bldP spid="23" grpId="0" animBg="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schemeClr val="tx1">
                    <a:lumMod val="65000"/>
                    <a:lumOff val="35000"/>
                  </a:schemeClr>
                </a:solidFill>
              </a:rPr>
              <a:t>Giới thiệu</a:t>
            </a:r>
            <a:endParaRPr lang="en-US" sz="2400">
              <a:solidFill>
                <a:schemeClr val="tx1">
                  <a:lumMod val="65000"/>
                  <a:lumOff val="35000"/>
                </a:scheme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b="1" smtClean="0">
                <a:solidFill>
                  <a:srgbClr val="FFBB26"/>
                </a:solidFill>
              </a:rPr>
              <a:t>L</a:t>
            </a:r>
            <a:r>
              <a:rPr lang="en-US" sz="2400" b="1" smtClean="0"/>
              <a:t>ý thuyết</a:t>
            </a:r>
            <a:endParaRPr lang="en-US" sz="2400" b="1"/>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5867400"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39588" y="2023408"/>
            <a:ext cx="4329112" cy="4329112"/>
          </a:xfrm>
          <a:prstGeom prst="rect">
            <a:avLst/>
          </a:prstGeom>
        </p:spPr>
      </p:pic>
      <p:sp>
        <p:nvSpPr>
          <p:cNvPr id="12" name="TextBox 11"/>
          <p:cNvSpPr txBox="1"/>
          <p:nvPr/>
        </p:nvSpPr>
        <p:spPr>
          <a:xfrm>
            <a:off x="285750" y="1500188"/>
            <a:ext cx="3500438" cy="523220"/>
          </a:xfrm>
          <a:prstGeom prst="rect">
            <a:avLst/>
          </a:prstGeom>
          <a:noFill/>
        </p:spPr>
        <p:txBody>
          <a:bodyPr wrap="square" rtlCol="0">
            <a:spAutoFit/>
          </a:bodyPr>
          <a:lstStyle/>
          <a:p>
            <a:r>
              <a:rPr lang="en-US" sz="2800" b="1" smtClean="0">
                <a:latin typeface="+mn-lt"/>
              </a:rPr>
              <a:t>Nhược điểm</a:t>
            </a:r>
            <a:endParaRPr lang="en-US" sz="2800" b="1">
              <a:latin typeface="+mn-lt"/>
            </a:endParaRPr>
          </a:p>
        </p:txBody>
      </p:sp>
      <p:sp>
        <p:nvSpPr>
          <p:cNvPr id="14" name="TextBox 13"/>
          <p:cNvSpPr txBox="1"/>
          <p:nvPr/>
        </p:nvSpPr>
        <p:spPr>
          <a:xfrm>
            <a:off x="5400761" y="1985933"/>
            <a:ext cx="2214562" cy="1569660"/>
          </a:xfrm>
          <a:prstGeom prst="rect">
            <a:avLst/>
          </a:prstGeom>
          <a:noFill/>
        </p:spPr>
        <p:txBody>
          <a:bodyPr wrap="square" rtlCol="0">
            <a:spAutoFit/>
          </a:bodyPr>
          <a:lstStyle/>
          <a:p>
            <a:r>
              <a:rPr lang="en-US" sz="2400">
                <a:latin typeface="+mn-lt"/>
              </a:rPr>
              <a:t>N</a:t>
            </a:r>
            <a:r>
              <a:rPr lang="en-US" sz="2400" smtClean="0">
                <a:latin typeface="+mn-lt"/>
              </a:rPr>
              <a:t>ó </a:t>
            </a:r>
            <a:r>
              <a:rPr lang="en-US" sz="2400">
                <a:latin typeface="+mn-lt"/>
              </a:rPr>
              <a:t>phức tạp về mặt toán học và nặng về tính </a:t>
            </a:r>
            <a:r>
              <a:rPr lang="en-US" sz="2400" smtClean="0">
                <a:latin typeface="+mn-lt"/>
              </a:rPr>
              <a:t>toán.</a:t>
            </a:r>
          </a:p>
        </p:txBody>
      </p:sp>
      <p:sp>
        <p:nvSpPr>
          <p:cNvPr id="15" name="TextBox 14"/>
          <p:cNvSpPr txBox="1"/>
          <p:nvPr/>
        </p:nvSpPr>
        <p:spPr>
          <a:xfrm>
            <a:off x="5405277" y="4144305"/>
            <a:ext cx="2903836" cy="2308324"/>
          </a:xfrm>
          <a:prstGeom prst="rect">
            <a:avLst/>
          </a:prstGeom>
          <a:noFill/>
        </p:spPr>
        <p:txBody>
          <a:bodyPr wrap="square" rtlCol="0">
            <a:spAutoFit/>
          </a:bodyPr>
          <a:lstStyle/>
          <a:p>
            <a:r>
              <a:rPr lang="vi-VN" sz="2400" dirty="0" smtClean="0">
                <a:latin typeface="Calibri" panose="020F0502020204030204" pitchFamily="34" charset="0"/>
              </a:rPr>
              <a:t>SIFT </a:t>
            </a:r>
            <a:r>
              <a:rPr lang="vi-VN" sz="2400" dirty="0">
                <a:latin typeface="Calibri" panose="020F0502020204030204" pitchFamily="34" charset="0"/>
              </a:rPr>
              <a:t>dựa trên biểu đồ gradients. Gradient của mỗi pixel cần phải được tính toán và những tính </a:t>
            </a:r>
            <a:r>
              <a:rPr lang="vi-VN" sz="2400" dirty="0" smtClean="0">
                <a:latin typeface="Calibri" panose="020F0502020204030204" pitchFamily="34" charset="0"/>
              </a:rPr>
              <a:t>toán </a:t>
            </a:r>
            <a:r>
              <a:rPr lang="vi-VN" sz="2400" dirty="0">
                <a:latin typeface="Calibri" panose="020F0502020204030204" pitchFamily="34" charset="0"/>
              </a:rPr>
              <a:t>này tốn thời gian</a:t>
            </a:r>
            <a:endParaRPr lang="en-US" sz="2400" dirty="0" smtClean="0">
              <a:latin typeface="Calibri" panose="020F0502020204030204" pitchFamily="34" charset="0"/>
            </a:endParaRPr>
          </a:p>
        </p:txBody>
      </p:sp>
      <p:sp>
        <p:nvSpPr>
          <p:cNvPr id="16" name="Oval 15"/>
          <p:cNvSpPr/>
          <p:nvPr/>
        </p:nvSpPr>
        <p:spPr>
          <a:xfrm>
            <a:off x="4477719" y="2420720"/>
            <a:ext cx="700087" cy="700087"/>
          </a:xfrm>
          <a:prstGeom prst="ellipse">
            <a:avLst/>
          </a:pr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01</a:t>
            </a:r>
            <a:endParaRPr lang="en-US" sz="2400" b="1"/>
          </a:p>
        </p:txBody>
      </p:sp>
      <p:sp>
        <p:nvSpPr>
          <p:cNvPr id="17" name="Oval 16"/>
          <p:cNvSpPr/>
          <p:nvPr/>
        </p:nvSpPr>
        <p:spPr>
          <a:xfrm>
            <a:off x="4477719" y="4948424"/>
            <a:ext cx="700087" cy="700087"/>
          </a:xfrm>
          <a:prstGeom prst="ellipse">
            <a:avLst/>
          </a:pr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02</a:t>
            </a:r>
            <a:endParaRPr lang="en-US" sz="2400" b="1"/>
          </a:p>
        </p:txBody>
      </p:sp>
      <p:pic>
        <p:nvPicPr>
          <p:cNvPr id="19" name="Picture 18"/>
          <p:cNvPicPr>
            <a:picLocks noChangeAspect="1"/>
          </p:cNvPicPr>
          <p:nvPr/>
        </p:nvPicPr>
        <p:blipFill rotWithShape="1">
          <a:blip r:embed="rId3"/>
          <a:srcRect t="19017" b="18536"/>
          <a:stretch/>
        </p:blipFill>
        <p:spPr>
          <a:xfrm>
            <a:off x="278428" y="176393"/>
            <a:ext cx="1366724" cy="853469"/>
          </a:xfrm>
          <a:prstGeom prst="rect">
            <a:avLst/>
          </a:prstGeom>
        </p:spPr>
      </p:pic>
      <p:sp>
        <p:nvSpPr>
          <p:cNvPr id="18" name="TextBox 17"/>
          <p:cNvSpPr txBox="1"/>
          <p:nvPr/>
        </p:nvSpPr>
        <p:spPr>
          <a:xfrm>
            <a:off x="9256490" y="2955429"/>
            <a:ext cx="2214562" cy="1569660"/>
          </a:xfrm>
          <a:prstGeom prst="rect">
            <a:avLst/>
          </a:prstGeom>
          <a:noFill/>
        </p:spPr>
        <p:txBody>
          <a:bodyPr wrap="square" rtlCol="0">
            <a:spAutoFit/>
          </a:bodyPr>
          <a:lstStyle/>
          <a:p>
            <a:r>
              <a:rPr lang="en-US" sz="2400">
                <a:latin typeface="Calibri" panose="020F0502020204030204" pitchFamily="34" charset="0"/>
              </a:rPr>
              <a:t>Nó không hiệu quả với những thiết bị được cấp nguồn thấp</a:t>
            </a:r>
            <a:endParaRPr lang="en-US" sz="2400" smtClean="0">
              <a:latin typeface="Calibri" panose="020F0502020204030204" pitchFamily="34" charset="0"/>
            </a:endParaRPr>
          </a:p>
        </p:txBody>
      </p:sp>
      <p:sp>
        <p:nvSpPr>
          <p:cNvPr id="20" name="Oval 19"/>
          <p:cNvSpPr/>
          <p:nvPr/>
        </p:nvSpPr>
        <p:spPr>
          <a:xfrm>
            <a:off x="8328932" y="3390216"/>
            <a:ext cx="700087" cy="700087"/>
          </a:xfrm>
          <a:prstGeom prst="ellipse">
            <a:avLst/>
          </a:pr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t>03</a:t>
            </a:r>
            <a:endParaRPr lang="en-US" sz="2400" b="1"/>
          </a:p>
        </p:txBody>
      </p:sp>
    </p:spTree>
    <p:extLst>
      <p:ext uri="{BB962C8B-B14F-4D97-AF65-F5344CB8AC3E}">
        <p14:creationId xmlns:p14="http://schemas.microsoft.com/office/powerpoint/2010/main" val="1966411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1+#ppt_w/2"/>
                                          </p:val>
                                        </p:tav>
                                        <p:tav tm="100000">
                                          <p:val>
                                            <p:strVal val="#ppt_x"/>
                                          </p:val>
                                        </p:tav>
                                      </p:tavLst>
                                    </p:anim>
                                    <p:anim calcmode="lin" valueType="num">
                                      <p:cBhvr additive="base">
                                        <p:cTn id="1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p:cTn id="24" dur="500" fill="hold"/>
                                        <p:tgtEl>
                                          <p:spTgt spid="17"/>
                                        </p:tgtEl>
                                        <p:attrNameLst>
                                          <p:attrName>ppt_w</p:attrName>
                                        </p:attrNameLst>
                                      </p:cBhvr>
                                      <p:tavLst>
                                        <p:tav tm="0">
                                          <p:val>
                                            <p:fltVal val="0"/>
                                          </p:val>
                                        </p:tav>
                                        <p:tav tm="100000">
                                          <p:val>
                                            <p:strVal val="#ppt_w"/>
                                          </p:val>
                                        </p:tav>
                                      </p:tavLst>
                                    </p:anim>
                                    <p:anim calcmode="lin" valueType="num">
                                      <p:cBhvr>
                                        <p:cTn id="25" dur="500" fill="hold"/>
                                        <p:tgtEl>
                                          <p:spTgt spid="17"/>
                                        </p:tgtEl>
                                        <p:attrNameLst>
                                          <p:attrName>ppt_h</p:attrName>
                                        </p:attrNameLst>
                                      </p:cBhvr>
                                      <p:tavLst>
                                        <p:tav tm="0">
                                          <p:val>
                                            <p:fltVal val="0"/>
                                          </p:val>
                                        </p:tav>
                                        <p:tav tm="100000">
                                          <p:val>
                                            <p:strVal val="#ppt_h"/>
                                          </p:val>
                                        </p:tav>
                                      </p:tavLst>
                                    </p:anim>
                                    <p:animEffect transition="in" filter="fade">
                                      <p:cBhvr>
                                        <p:cTn id="26" dur="500"/>
                                        <p:tgtEl>
                                          <p:spTgt spid="17"/>
                                        </p:tgtEl>
                                      </p:cBhvr>
                                    </p:animEffect>
                                  </p:childTnLst>
                                </p:cTn>
                              </p:par>
                            </p:childTnLst>
                          </p:cTn>
                        </p:par>
                        <p:par>
                          <p:cTn id="27" fill="hold">
                            <p:stCondLst>
                              <p:cond delay="500"/>
                            </p:stCondLst>
                            <p:childTnLst>
                              <p:par>
                                <p:cTn id="28" presetID="2" presetClass="entr" presetSubtype="2"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1+#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 calcmode="lin" valueType="num">
                                      <p:cBhvr>
                                        <p:cTn id="36" dur="500" fill="hold"/>
                                        <p:tgtEl>
                                          <p:spTgt spid="20"/>
                                        </p:tgtEl>
                                        <p:attrNameLst>
                                          <p:attrName>ppt_w</p:attrName>
                                        </p:attrNameLst>
                                      </p:cBhvr>
                                      <p:tavLst>
                                        <p:tav tm="0">
                                          <p:val>
                                            <p:fltVal val="0"/>
                                          </p:val>
                                        </p:tav>
                                        <p:tav tm="100000">
                                          <p:val>
                                            <p:strVal val="#ppt_w"/>
                                          </p:val>
                                        </p:tav>
                                      </p:tavLst>
                                    </p:anim>
                                    <p:anim calcmode="lin" valueType="num">
                                      <p:cBhvr>
                                        <p:cTn id="37" dur="500" fill="hold"/>
                                        <p:tgtEl>
                                          <p:spTgt spid="20"/>
                                        </p:tgtEl>
                                        <p:attrNameLst>
                                          <p:attrName>ppt_h</p:attrName>
                                        </p:attrNameLst>
                                      </p:cBhvr>
                                      <p:tavLst>
                                        <p:tav tm="0">
                                          <p:val>
                                            <p:fltVal val="0"/>
                                          </p:val>
                                        </p:tav>
                                        <p:tav tm="100000">
                                          <p:val>
                                            <p:strVal val="#ppt_h"/>
                                          </p:val>
                                        </p:tav>
                                      </p:tavLst>
                                    </p:anim>
                                    <p:animEffect transition="in" filter="fade">
                                      <p:cBhvr>
                                        <p:cTn id="38" dur="500"/>
                                        <p:tgtEl>
                                          <p:spTgt spid="20"/>
                                        </p:tgtEl>
                                      </p:cBhvr>
                                    </p:animEffect>
                                  </p:childTnLst>
                                </p:cTn>
                              </p:par>
                            </p:childTnLst>
                          </p:cTn>
                        </p:par>
                        <p:par>
                          <p:cTn id="39" fill="hold">
                            <p:stCondLst>
                              <p:cond delay="500"/>
                            </p:stCondLst>
                            <p:childTnLst>
                              <p:par>
                                <p:cTn id="40" presetID="2" presetClass="entr" presetSubtype="2"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fill="hold"/>
                                        <p:tgtEl>
                                          <p:spTgt spid="18"/>
                                        </p:tgtEl>
                                        <p:attrNameLst>
                                          <p:attrName>ppt_x</p:attrName>
                                        </p:attrNameLst>
                                      </p:cBhvr>
                                      <p:tavLst>
                                        <p:tav tm="0">
                                          <p:val>
                                            <p:strVal val="1+#ppt_w/2"/>
                                          </p:val>
                                        </p:tav>
                                        <p:tav tm="100000">
                                          <p:val>
                                            <p:strVal val="#ppt_x"/>
                                          </p:val>
                                        </p:tav>
                                      </p:tavLst>
                                    </p:anim>
                                    <p:anim calcmode="lin" valueType="num">
                                      <p:cBhvr additive="base">
                                        <p:cTn id="43"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18" grpId="0"/>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6599" y="-402714"/>
            <a:ext cx="12208600" cy="8085018"/>
          </a:xfrm>
          <a:prstGeom prst="rect">
            <a:avLst/>
          </a:prstGeom>
        </p:spPr>
      </p:pic>
      <p:sp>
        <p:nvSpPr>
          <p:cNvPr id="8" name="Rectangle 7"/>
          <p:cNvSpPr/>
          <p:nvPr/>
        </p:nvSpPr>
        <p:spPr>
          <a:xfrm>
            <a:off x="4620243" y="-1"/>
            <a:ext cx="757175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85938" y="1102700"/>
            <a:ext cx="8629650" cy="4657725"/>
          </a:xfrm>
          <a:prstGeom prst="rect">
            <a:avLst/>
          </a:prstGeom>
          <a:noFill/>
          <a:ln w="76200">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389239" y="2349182"/>
            <a:ext cx="1976284" cy="2215991"/>
          </a:xfrm>
          <a:prstGeom prst="rect">
            <a:avLst/>
          </a:prstGeom>
          <a:noFill/>
        </p:spPr>
        <p:txBody>
          <a:bodyPr wrap="square" rtlCol="0">
            <a:spAutoFit/>
          </a:bodyPr>
          <a:lstStyle/>
          <a:p>
            <a:r>
              <a:rPr lang="en-US" sz="13800" smtClean="0">
                <a:solidFill>
                  <a:schemeClr val="bg1"/>
                </a:solidFill>
                <a:latin typeface="Baskerville Old Face" panose="02020602080505020303" pitchFamily="18" charset="0"/>
              </a:rPr>
              <a:t>03</a:t>
            </a:r>
            <a:endParaRPr lang="en-US" sz="13800">
              <a:solidFill>
                <a:schemeClr val="bg1"/>
              </a:solidFill>
              <a:latin typeface="Baskerville Old Face" panose="02020602080505020303" pitchFamily="18" charset="0"/>
            </a:endParaRPr>
          </a:p>
        </p:txBody>
      </p:sp>
      <p:sp>
        <p:nvSpPr>
          <p:cNvPr id="11" name="TextBox 10"/>
          <p:cNvSpPr txBox="1"/>
          <p:nvPr/>
        </p:nvSpPr>
        <p:spPr>
          <a:xfrm>
            <a:off x="5252114" y="2552132"/>
            <a:ext cx="3386919" cy="646331"/>
          </a:xfrm>
          <a:prstGeom prst="rect">
            <a:avLst/>
          </a:prstGeom>
          <a:noFill/>
        </p:spPr>
        <p:txBody>
          <a:bodyPr wrap="square" rtlCol="0">
            <a:spAutoFit/>
          </a:bodyPr>
          <a:lstStyle/>
          <a:p>
            <a:pPr algn="ctr"/>
            <a:r>
              <a:rPr lang="en-US" sz="3600" b="1" smtClean="0">
                <a:solidFill>
                  <a:srgbClr val="FFBB26"/>
                </a:solidFill>
                <a:latin typeface="+mn-lt"/>
              </a:rPr>
              <a:t>T</a:t>
            </a:r>
            <a:r>
              <a:rPr lang="en-US" sz="3600" b="1" smtClean="0">
                <a:solidFill>
                  <a:schemeClr val="tx1"/>
                </a:solidFill>
                <a:latin typeface="+mn-lt"/>
              </a:rPr>
              <a:t>hực nghiệm</a:t>
            </a:r>
          </a:p>
        </p:txBody>
      </p:sp>
      <p:sp>
        <p:nvSpPr>
          <p:cNvPr id="12" name="TextBox 11"/>
          <p:cNvSpPr txBox="1"/>
          <p:nvPr/>
        </p:nvSpPr>
        <p:spPr>
          <a:xfrm>
            <a:off x="4905232" y="3648446"/>
            <a:ext cx="4453081" cy="830997"/>
          </a:xfrm>
          <a:prstGeom prst="rect">
            <a:avLst/>
          </a:prstGeom>
          <a:noFill/>
        </p:spPr>
        <p:txBody>
          <a:bodyPr wrap="square" rtlCol="0">
            <a:spAutoFit/>
          </a:bodyPr>
          <a:lstStyle/>
          <a:p>
            <a:r>
              <a:rPr lang="en-US" sz="2400" smtClean="0">
                <a:latin typeface="+mj-lt"/>
              </a:rPr>
              <a:t>3.1.	 Công cụ sử dụng</a:t>
            </a:r>
          </a:p>
          <a:p>
            <a:pPr lvl="0"/>
            <a:r>
              <a:rPr lang="en-US" sz="2400" smtClean="0">
                <a:latin typeface="Calibri Light" panose="020F0302020204030204"/>
              </a:rPr>
              <a:t>3.2. </a:t>
            </a:r>
            <a:r>
              <a:rPr lang="en-US" sz="2400">
                <a:latin typeface="Calibri Light" panose="020F0302020204030204"/>
              </a:rPr>
              <a:t>	 </a:t>
            </a:r>
            <a:r>
              <a:rPr lang="en-US" sz="2400" smtClean="0">
                <a:latin typeface="Calibri Light" panose="020F0302020204030204"/>
              </a:rPr>
              <a:t>Xây dựng</a:t>
            </a:r>
            <a:endParaRPr lang="en-US" sz="2400">
              <a:latin typeface="Calibri Light" panose="020F0302020204030204"/>
            </a:endParaRPr>
          </a:p>
        </p:txBody>
      </p:sp>
      <p:pic>
        <p:nvPicPr>
          <p:cNvPr id="14" name="Picture 13"/>
          <p:cNvPicPr>
            <a:picLocks noChangeAspect="1"/>
          </p:cNvPicPr>
          <p:nvPr/>
        </p:nvPicPr>
        <p:blipFill rotWithShape="1">
          <a:blip r:embed="rId4"/>
          <a:srcRect t="19017" b="18536"/>
          <a:stretch/>
        </p:blipFill>
        <p:spPr>
          <a:xfrm>
            <a:off x="278428" y="176393"/>
            <a:ext cx="1366724" cy="853469"/>
          </a:xfrm>
          <a:prstGeom prst="rect">
            <a:avLst/>
          </a:prstGeom>
        </p:spPr>
      </p:pic>
    </p:spTree>
    <p:extLst>
      <p:ext uri="{BB962C8B-B14F-4D97-AF65-F5344CB8AC3E}">
        <p14:creationId xmlns:p14="http://schemas.microsoft.com/office/powerpoint/2010/main" val="368823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1"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000"/>
                                        <p:tgtEl>
                                          <p:spTgt spid="9"/>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2250"/>
                            </p:stCondLst>
                            <p:childTnLst>
                              <p:par>
                                <p:cTn id="18" presetID="22" presetClass="entr" presetSubtype="8" fill="hold"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par>
                          <p:cTn id="21" fill="hold">
                            <p:stCondLst>
                              <p:cond delay="275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6599" y="-175393"/>
            <a:ext cx="12208600" cy="7630375"/>
          </a:xfrm>
          <a:prstGeom prst="rect">
            <a:avLst/>
          </a:prstGeom>
        </p:spPr>
      </p:pic>
      <p:sp>
        <p:nvSpPr>
          <p:cNvPr id="8" name="Rectangle 7"/>
          <p:cNvSpPr/>
          <p:nvPr/>
        </p:nvSpPr>
        <p:spPr>
          <a:xfrm>
            <a:off x="4620243" y="-1"/>
            <a:ext cx="757175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85938" y="1102700"/>
            <a:ext cx="8629650" cy="4657725"/>
          </a:xfrm>
          <a:prstGeom prst="rect">
            <a:avLst/>
          </a:prstGeom>
          <a:noFill/>
          <a:ln w="76200">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389239" y="2349182"/>
            <a:ext cx="1976284" cy="2215991"/>
          </a:xfrm>
          <a:prstGeom prst="rect">
            <a:avLst/>
          </a:prstGeom>
          <a:noFill/>
        </p:spPr>
        <p:txBody>
          <a:bodyPr wrap="square" rtlCol="0">
            <a:spAutoFit/>
          </a:bodyPr>
          <a:lstStyle/>
          <a:p>
            <a:r>
              <a:rPr lang="en-US" sz="13800" smtClean="0">
                <a:solidFill>
                  <a:schemeClr val="bg1"/>
                </a:solidFill>
                <a:latin typeface="Baskerville Old Face" panose="02020602080505020303" pitchFamily="18" charset="0"/>
              </a:rPr>
              <a:t>04</a:t>
            </a:r>
            <a:endParaRPr lang="en-US" sz="13800">
              <a:solidFill>
                <a:schemeClr val="bg1"/>
              </a:solidFill>
              <a:latin typeface="Baskerville Old Face" panose="02020602080505020303" pitchFamily="18" charset="0"/>
            </a:endParaRPr>
          </a:p>
        </p:txBody>
      </p:sp>
      <p:sp>
        <p:nvSpPr>
          <p:cNvPr id="11" name="TextBox 10"/>
          <p:cNvSpPr txBox="1"/>
          <p:nvPr/>
        </p:nvSpPr>
        <p:spPr>
          <a:xfrm>
            <a:off x="5252114" y="2552132"/>
            <a:ext cx="3386919" cy="646331"/>
          </a:xfrm>
          <a:prstGeom prst="rect">
            <a:avLst/>
          </a:prstGeom>
          <a:noFill/>
        </p:spPr>
        <p:txBody>
          <a:bodyPr wrap="square" rtlCol="0">
            <a:spAutoFit/>
          </a:bodyPr>
          <a:lstStyle/>
          <a:p>
            <a:pPr algn="ctr"/>
            <a:r>
              <a:rPr lang="en-US" sz="3600" b="1" smtClean="0">
                <a:solidFill>
                  <a:srgbClr val="FFBB26"/>
                </a:solidFill>
                <a:latin typeface="+mn-lt"/>
              </a:rPr>
              <a:t>T</a:t>
            </a:r>
            <a:r>
              <a:rPr lang="en-US" sz="3600" b="1" smtClean="0">
                <a:solidFill>
                  <a:schemeClr val="tx1"/>
                </a:solidFill>
                <a:latin typeface="+mn-lt"/>
              </a:rPr>
              <a:t>ổng kết</a:t>
            </a:r>
          </a:p>
        </p:txBody>
      </p:sp>
      <p:sp>
        <p:nvSpPr>
          <p:cNvPr id="12" name="TextBox 11"/>
          <p:cNvSpPr txBox="1"/>
          <p:nvPr/>
        </p:nvSpPr>
        <p:spPr>
          <a:xfrm>
            <a:off x="4905232" y="3648446"/>
            <a:ext cx="5324618" cy="1200329"/>
          </a:xfrm>
          <a:prstGeom prst="rect">
            <a:avLst/>
          </a:prstGeom>
          <a:noFill/>
        </p:spPr>
        <p:txBody>
          <a:bodyPr wrap="square" rtlCol="0">
            <a:spAutoFit/>
          </a:bodyPr>
          <a:lstStyle/>
          <a:p>
            <a:r>
              <a:rPr lang="en-US" sz="2400" smtClean="0">
                <a:latin typeface="+mj-lt"/>
              </a:rPr>
              <a:t>4.1.	 Kết luận</a:t>
            </a:r>
          </a:p>
          <a:p>
            <a:r>
              <a:rPr lang="en-US" sz="2400">
                <a:latin typeface="+mj-lt"/>
              </a:rPr>
              <a:t>4</a:t>
            </a:r>
            <a:r>
              <a:rPr lang="en-US" sz="2400" smtClean="0">
                <a:latin typeface="+mj-lt"/>
              </a:rPr>
              <a:t>.2. 	 Những mặt hạn chế</a:t>
            </a:r>
          </a:p>
          <a:p>
            <a:pPr lvl="0"/>
            <a:r>
              <a:rPr lang="en-US" sz="2400" smtClean="0">
                <a:latin typeface="Calibri Light" panose="020F0302020204030204"/>
              </a:rPr>
              <a:t>4.3.</a:t>
            </a:r>
            <a:r>
              <a:rPr lang="en-US" sz="2400">
                <a:latin typeface="Calibri Light" panose="020F0302020204030204"/>
              </a:rPr>
              <a:t>	 Hướng phát triển trong tương lai</a:t>
            </a:r>
            <a:endParaRPr lang="en-US" sz="2400">
              <a:latin typeface="+mj-lt"/>
            </a:endParaRPr>
          </a:p>
        </p:txBody>
      </p:sp>
      <p:pic>
        <p:nvPicPr>
          <p:cNvPr id="14" name="Picture 13"/>
          <p:cNvPicPr>
            <a:picLocks noChangeAspect="1"/>
          </p:cNvPicPr>
          <p:nvPr/>
        </p:nvPicPr>
        <p:blipFill rotWithShape="1">
          <a:blip r:embed="rId4"/>
          <a:srcRect t="19017" b="18536"/>
          <a:stretch/>
        </p:blipFill>
        <p:spPr>
          <a:xfrm>
            <a:off x="278428" y="176393"/>
            <a:ext cx="1366724" cy="853469"/>
          </a:xfrm>
          <a:prstGeom prst="rect">
            <a:avLst/>
          </a:prstGeom>
        </p:spPr>
      </p:pic>
    </p:spTree>
    <p:extLst>
      <p:ext uri="{BB962C8B-B14F-4D97-AF65-F5344CB8AC3E}">
        <p14:creationId xmlns:p14="http://schemas.microsoft.com/office/powerpoint/2010/main" val="252990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1"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000"/>
                                        <p:tgtEl>
                                          <p:spTgt spid="9"/>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2250"/>
                            </p:stCondLst>
                            <p:childTnLst>
                              <p:par>
                                <p:cTn id="18" presetID="22" presetClass="entr" presetSubtype="8" fill="hold"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par>
                          <p:cTn id="21" fill="hold">
                            <p:stCondLst>
                              <p:cond delay="275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prstClr val="black">
                    <a:lumMod val="65000"/>
                    <a:lumOff val="35000"/>
                  </a:prstClr>
                </a:solidFill>
              </a:rPr>
              <a:t>Giới thiệu</a:t>
            </a:r>
            <a:endParaRPr lang="en-US" sz="2400">
              <a:solidFill>
                <a:prstClr val="black">
                  <a:lumMod val="65000"/>
                  <a:lumOff val="35000"/>
                </a:prst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smtClean="0">
                <a:solidFill>
                  <a:prstClr val="black">
                    <a:lumMod val="65000"/>
                    <a:lumOff val="35000"/>
                  </a:prstClr>
                </a:solidFill>
              </a:rPr>
              <a:t>Lý thuyết</a:t>
            </a:r>
            <a:endParaRPr lang="en-US" sz="2400">
              <a:solidFill>
                <a:prstClr val="black">
                  <a:lumMod val="65000"/>
                  <a:lumOff val="35000"/>
                </a:prstClr>
              </a:solidFill>
            </a:endParaRPr>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prstClr val="black">
                    <a:lumMod val="65000"/>
                    <a:lumOff val="35000"/>
                  </a:prstClr>
                </a:solidFill>
              </a:rPr>
              <a:t>Thực nghiệm</a:t>
            </a:r>
            <a:endParaRPr lang="en-US" sz="2400">
              <a:solidFill>
                <a:prstClr val="black">
                  <a:lumMod val="65000"/>
                  <a:lumOff val="35000"/>
                </a:prst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b="1" smtClean="0">
                <a:solidFill>
                  <a:srgbClr val="FFBB26"/>
                </a:solidFill>
              </a:rPr>
              <a:t>T</a:t>
            </a:r>
            <a:r>
              <a:rPr lang="en-US" sz="2400" b="1" smtClean="0"/>
              <a:t>ổng kết</a:t>
            </a:r>
            <a:endParaRPr lang="en-US" sz="2400" b="1"/>
          </a:p>
        </p:txBody>
      </p:sp>
      <p:cxnSp>
        <p:nvCxnSpPr>
          <p:cNvPr id="7" name="Straight Connector 6"/>
          <p:cNvCxnSpPr/>
          <p:nvPr/>
        </p:nvCxnSpPr>
        <p:spPr>
          <a:xfrm>
            <a:off x="9459678"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2"/>
          <a:srcRect t="19017" b="18536"/>
          <a:stretch/>
        </p:blipFill>
        <p:spPr>
          <a:xfrm>
            <a:off x="278428" y="176393"/>
            <a:ext cx="1366724" cy="853469"/>
          </a:xfrm>
          <a:prstGeom prst="rect">
            <a:avLst/>
          </a:prstGeom>
        </p:spPr>
      </p:pic>
      <p:sp>
        <p:nvSpPr>
          <p:cNvPr id="8" name="TextBox 7"/>
          <p:cNvSpPr txBox="1"/>
          <p:nvPr/>
        </p:nvSpPr>
        <p:spPr>
          <a:xfrm>
            <a:off x="718456" y="1229621"/>
            <a:ext cx="8862866" cy="646331"/>
          </a:xfrm>
          <a:prstGeom prst="rect">
            <a:avLst/>
          </a:prstGeom>
          <a:noFill/>
        </p:spPr>
        <p:txBody>
          <a:bodyPr wrap="square" rtlCol="0">
            <a:spAutoFit/>
          </a:bodyPr>
          <a:lstStyle/>
          <a:p>
            <a:r>
              <a:rPr lang="en-US" sz="3600" b="1" smtClean="0"/>
              <a:t>4.1 </a:t>
            </a:r>
            <a:r>
              <a:rPr lang="en-US" sz="3600" b="1" smtClean="0">
                <a:solidFill>
                  <a:srgbClr val="FFBB26"/>
                </a:solidFill>
              </a:rPr>
              <a:t>K</a:t>
            </a:r>
            <a:r>
              <a:rPr lang="en-US" sz="3600" b="1" smtClean="0">
                <a:solidFill>
                  <a:prstClr val="black"/>
                </a:solidFill>
              </a:rPr>
              <a:t>ết quả đạt được</a:t>
            </a:r>
            <a:endParaRPr lang="en-US" sz="3600" b="1">
              <a:solidFill>
                <a:prstClr val="black"/>
              </a:solidFill>
            </a:endParaRPr>
          </a:p>
        </p:txBody>
      </p:sp>
      <p:pic>
        <p:nvPicPr>
          <p:cNvPr id="11" name="Picture 10" descr="A screenshot of a computer&#10;&#10;Description automatically generated with medium confidence"/>
          <p:cNvPicPr/>
          <p:nvPr/>
        </p:nvPicPr>
        <p:blipFill>
          <a:blip r:embed="rId3"/>
          <a:stretch>
            <a:fillRect/>
          </a:stretch>
        </p:blipFill>
        <p:spPr>
          <a:xfrm>
            <a:off x="961790" y="2337618"/>
            <a:ext cx="6483365" cy="3573279"/>
          </a:xfrm>
          <a:prstGeom prst="rect">
            <a:avLst/>
          </a:prstGeom>
        </p:spPr>
      </p:pic>
      <p:sp>
        <p:nvSpPr>
          <p:cNvPr id="12" name="Rectangle 11"/>
          <p:cNvSpPr/>
          <p:nvPr/>
        </p:nvSpPr>
        <p:spPr>
          <a:xfrm>
            <a:off x="7886700" y="2311186"/>
            <a:ext cx="3714750" cy="3416320"/>
          </a:xfrm>
          <a:prstGeom prst="rect">
            <a:avLst/>
          </a:prstGeom>
        </p:spPr>
        <p:txBody>
          <a:bodyPr wrap="square">
            <a:spAutoFit/>
          </a:bodyPr>
          <a:lstStyle/>
          <a:p>
            <a:pPr marL="342900" lvl="0" indent="-342900">
              <a:lnSpc>
                <a:spcPct val="150000"/>
              </a:lnSpc>
              <a:spcAft>
                <a:spcPts val="0"/>
              </a:spcAft>
              <a:buSzPts val="1200"/>
              <a:buFont typeface="Times New Roman" panose="02020603050405020304" pitchFamily="18" charset="0"/>
              <a:buChar char="-"/>
            </a:pPr>
            <a:r>
              <a:rPr lang="en-US" sz="2400">
                <a:latin typeface="+mn-lt"/>
                <a:ea typeface="Times New Roman" panose="02020603050405020304" pitchFamily="18" charset="0"/>
              </a:rPr>
              <a:t>Hiểu thêm về giải thuật </a:t>
            </a:r>
            <a:r>
              <a:rPr lang="en-US" sz="2400" spc="-5">
                <a:solidFill>
                  <a:srgbClr val="1B1B1B"/>
                </a:solidFill>
                <a:latin typeface="+mn-lt"/>
                <a:ea typeface="Times New Roman" panose="02020603050405020304" pitchFamily="18" charset="0"/>
              </a:rPr>
              <a:t>Scale-invariant feature transform.</a:t>
            </a:r>
            <a:endParaRPr lang="en-US" sz="2400">
              <a:latin typeface="+mn-lt"/>
              <a:ea typeface="Times New Roman" panose="02020603050405020304" pitchFamily="18" charset="0"/>
            </a:endParaRPr>
          </a:p>
          <a:p>
            <a:pPr marL="342900" lvl="0" indent="-342900">
              <a:lnSpc>
                <a:spcPct val="150000"/>
              </a:lnSpc>
              <a:spcAft>
                <a:spcPts val="0"/>
              </a:spcAft>
              <a:buSzPts val="1200"/>
              <a:buFont typeface="Times New Roman" panose="02020603050405020304" pitchFamily="18" charset="0"/>
              <a:buChar char="-"/>
            </a:pPr>
            <a:r>
              <a:rPr lang="en-US" sz="2400" spc="-5">
                <a:solidFill>
                  <a:srgbClr val="1B1B1B"/>
                </a:solidFill>
                <a:latin typeface="+mn-lt"/>
                <a:ea typeface="Times New Roman" panose="02020603050405020304" pitchFamily="18" charset="0"/>
              </a:rPr>
              <a:t>Áp dụng được giải thuật SIFT vào xử lý ảnh để xác thực vân tay.</a:t>
            </a:r>
            <a:endParaRPr lang="en-US" sz="2400">
              <a:effectLst/>
              <a:latin typeface="+mn-lt"/>
              <a:ea typeface="Times New Roman" panose="02020603050405020304" pitchFamily="18" charset="0"/>
            </a:endParaRPr>
          </a:p>
        </p:txBody>
      </p:sp>
    </p:spTree>
    <p:extLst>
      <p:ext uri="{BB962C8B-B14F-4D97-AF65-F5344CB8AC3E}">
        <p14:creationId xmlns:p14="http://schemas.microsoft.com/office/powerpoint/2010/main" val="1894062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t="19017" b="18536"/>
          <a:stretch/>
        </p:blipFill>
        <p:spPr>
          <a:xfrm>
            <a:off x="197350" y="182262"/>
            <a:ext cx="952181" cy="5946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0" name="Isosceles Triangle 19"/>
          <p:cNvSpPr/>
          <p:nvPr/>
        </p:nvSpPr>
        <p:spPr>
          <a:xfrm rot="5400000" flipH="1">
            <a:off x="4102223" y="2151776"/>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5345757" y="0"/>
            <a:ext cx="6846243" cy="6858000"/>
            <a:chOff x="5345757" y="0"/>
            <a:chExt cx="6846243" cy="6858000"/>
          </a:xfrm>
        </p:grpSpPr>
        <p:sp>
          <p:nvSpPr>
            <p:cNvPr id="48" name="Freeform 47"/>
            <p:cNvSpPr/>
            <p:nvPr/>
          </p:nvSpPr>
          <p:spPr>
            <a:xfrm>
              <a:off x="5345757" y="0"/>
              <a:ext cx="6846243" cy="6858000"/>
            </a:xfrm>
            <a:custGeom>
              <a:avLst/>
              <a:gdLst>
                <a:gd name="connsiteX0" fmla="*/ 456012 w 6846243"/>
                <a:gd name="connsiteY0" fmla="*/ 0 h 6858000"/>
                <a:gd name="connsiteX1" fmla="*/ 6846243 w 6846243"/>
                <a:gd name="connsiteY1" fmla="*/ 0 h 6858000"/>
                <a:gd name="connsiteX2" fmla="*/ 6846243 w 6846243"/>
                <a:gd name="connsiteY2" fmla="*/ 6858000 h 6858000"/>
                <a:gd name="connsiteX3" fmla="*/ 456012 w 6846243"/>
                <a:gd name="connsiteY3" fmla="*/ 6858000 h 6858000"/>
                <a:gd name="connsiteX4" fmla="*/ 456012 w 6846243"/>
                <a:gd name="connsiteY4" fmla="*/ 6424446 h 6858000"/>
                <a:gd name="connsiteX5" fmla="*/ 0 w 6846243"/>
                <a:gd name="connsiteY5" fmla="*/ 5968434 h 6858000"/>
                <a:gd name="connsiteX6" fmla="*/ 456012 w 6846243"/>
                <a:gd name="connsiteY6" fmla="*/ 5512422 h 6858000"/>
                <a:gd name="connsiteX7" fmla="*/ 456012 w 6846243"/>
                <a:gd name="connsiteY7" fmla="*/ 5056633 h 6858000"/>
                <a:gd name="connsiteX8" fmla="*/ 0 w 6846243"/>
                <a:gd name="connsiteY8" fmla="*/ 4600621 h 6858000"/>
                <a:gd name="connsiteX9" fmla="*/ 456012 w 6846243"/>
                <a:gd name="connsiteY9" fmla="*/ 4144609 h 6858000"/>
                <a:gd name="connsiteX10" fmla="*/ 456012 w 6846243"/>
                <a:gd name="connsiteY10" fmla="*/ 3688819 h 6858000"/>
                <a:gd name="connsiteX11" fmla="*/ 0 w 6846243"/>
                <a:gd name="connsiteY11" fmla="*/ 3232807 h 6858000"/>
                <a:gd name="connsiteX12" fmla="*/ 456012 w 6846243"/>
                <a:gd name="connsiteY12" fmla="*/ 2776795 h 6858000"/>
                <a:gd name="connsiteX13" fmla="*/ 456012 w 6846243"/>
                <a:gd name="connsiteY13" fmla="*/ 2321005 h 6858000"/>
                <a:gd name="connsiteX14" fmla="*/ 0 w 6846243"/>
                <a:gd name="connsiteY14" fmla="*/ 1864993 h 6858000"/>
                <a:gd name="connsiteX15" fmla="*/ 456012 w 6846243"/>
                <a:gd name="connsiteY15" fmla="*/ 14089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846243" h="6858000">
                  <a:moveTo>
                    <a:pt x="456012" y="0"/>
                  </a:moveTo>
                  <a:lnTo>
                    <a:pt x="6846243" y="0"/>
                  </a:lnTo>
                  <a:lnTo>
                    <a:pt x="6846243" y="6858000"/>
                  </a:lnTo>
                  <a:lnTo>
                    <a:pt x="456012" y="6858000"/>
                  </a:lnTo>
                  <a:lnTo>
                    <a:pt x="456012" y="6424446"/>
                  </a:lnTo>
                  <a:cubicBezTo>
                    <a:pt x="204164" y="6424446"/>
                    <a:pt x="0" y="6220282"/>
                    <a:pt x="0" y="5968434"/>
                  </a:cubicBezTo>
                  <a:cubicBezTo>
                    <a:pt x="0" y="5716586"/>
                    <a:pt x="204164" y="5512422"/>
                    <a:pt x="456012" y="5512422"/>
                  </a:cubicBezTo>
                  <a:lnTo>
                    <a:pt x="456012" y="5056633"/>
                  </a:lnTo>
                  <a:cubicBezTo>
                    <a:pt x="204164" y="5056633"/>
                    <a:pt x="0" y="4852469"/>
                    <a:pt x="0" y="4600621"/>
                  </a:cubicBezTo>
                  <a:cubicBezTo>
                    <a:pt x="0" y="4348773"/>
                    <a:pt x="204164" y="4144609"/>
                    <a:pt x="456012" y="4144609"/>
                  </a:cubicBezTo>
                  <a:lnTo>
                    <a:pt x="456012" y="3688819"/>
                  </a:lnTo>
                  <a:cubicBezTo>
                    <a:pt x="204164" y="3688819"/>
                    <a:pt x="0" y="3484655"/>
                    <a:pt x="0" y="3232807"/>
                  </a:cubicBezTo>
                  <a:cubicBezTo>
                    <a:pt x="0" y="2980959"/>
                    <a:pt x="204164" y="2776795"/>
                    <a:pt x="456012" y="2776795"/>
                  </a:cubicBezTo>
                  <a:lnTo>
                    <a:pt x="456012" y="2321005"/>
                  </a:lnTo>
                  <a:cubicBezTo>
                    <a:pt x="204164" y="2321005"/>
                    <a:pt x="0" y="2116841"/>
                    <a:pt x="0" y="1864993"/>
                  </a:cubicBezTo>
                  <a:cubicBezTo>
                    <a:pt x="0" y="1613145"/>
                    <a:pt x="204164" y="1408981"/>
                    <a:pt x="456012" y="1408981"/>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169990" y="2835991"/>
              <a:ext cx="4022009" cy="4022009"/>
            </a:xfrm>
            <a:prstGeom prst="rect">
              <a:avLst/>
            </a:prstGeom>
          </p:spPr>
        </p:pic>
      </p:grpSp>
      <p:sp>
        <p:nvSpPr>
          <p:cNvPr id="13" name="Isosceles Triangle 12"/>
          <p:cNvSpPr/>
          <p:nvPr/>
        </p:nvSpPr>
        <p:spPr>
          <a:xfrm rot="16200000">
            <a:off x="1227680" y="19051"/>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p:cNvSpPr/>
          <p:nvPr/>
        </p:nvSpPr>
        <p:spPr>
          <a:xfrm rot="16200000">
            <a:off x="848771" y="1046877"/>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16200000">
            <a:off x="-80439" y="4524189"/>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rot="16200000">
            <a:off x="571501" y="4641801"/>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5400000" flipH="1">
            <a:off x="652083" y="3750590"/>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a:xfrm rot="5400000" flipH="1">
            <a:off x="1149531" y="-1124262"/>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flipH="1">
            <a:off x="393520" y="6399414"/>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a:xfrm rot="5400000" flipH="1">
            <a:off x="-882288" y="3581399"/>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a:xfrm rot="5400000" flipH="1">
            <a:off x="2753770" y="6387747"/>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5704515" y="1595944"/>
            <a:ext cx="5860928" cy="584775"/>
          </a:xfrm>
          <a:prstGeom prst="rect">
            <a:avLst/>
          </a:prstGeom>
          <a:noFill/>
        </p:spPr>
        <p:txBody>
          <a:bodyPr wrap="square" rtlCol="0">
            <a:spAutoFit/>
          </a:bodyPr>
          <a:lstStyle/>
          <a:p>
            <a:r>
              <a:rPr lang="en-US" sz="3200" b="1" smtClean="0">
                <a:latin typeface="+mj-lt"/>
              </a:rPr>
              <a:t>Giới thiệu đề tài</a:t>
            </a:r>
            <a:endParaRPr lang="en-US" sz="3200" b="1">
              <a:latin typeface="+mj-lt"/>
            </a:endParaRPr>
          </a:p>
        </p:txBody>
      </p:sp>
      <p:sp>
        <p:nvSpPr>
          <p:cNvPr id="9" name="TextBox 8"/>
          <p:cNvSpPr txBox="1"/>
          <p:nvPr/>
        </p:nvSpPr>
        <p:spPr>
          <a:xfrm>
            <a:off x="6008686" y="118516"/>
            <a:ext cx="5162550" cy="769441"/>
          </a:xfrm>
          <a:prstGeom prst="rect">
            <a:avLst/>
          </a:prstGeom>
          <a:noFill/>
        </p:spPr>
        <p:txBody>
          <a:bodyPr wrap="square" rtlCol="0">
            <a:spAutoFit/>
          </a:bodyPr>
          <a:lstStyle/>
          <a:p>
            <a:r>
              <a:rPr lang="en-US" sz="4400" b="1" smtClean="0">
                <a:solidFill>
                  <a:srgbClr val="FFBB26"/>
                </a:solidFill>
                <a:latin typeface="+mn-lt"/>
              </a:rPr>
              <a:t>N</a:t>
            </a:r>
            <a:r>
              <a:rPr lang="en-US" sz="4400" b="1" smtClean="0">
                <a:latin typeface="+mn-lt"/>
              </a:rPr>
              <a:t>ỘI DUNG</a:t>
            </a:r>
            <a:endParaRPr lang="en-US" sz="4400" b="1">
              <a:latin typeface="+mn-lt"/>
            </a:endParaRPr>
          </a:p>
        </p:txBody>
      </p:sp>
      <p:sp>
        <p:nvSpPr>
          <p:cNvPr id="35" name="TextBox 34"/>
          <p:cNvSpPr txBox="1"/>
          <p:nvPr/>
        </p:nvSpPr>
        <p:spPr>
          <a:xfrm>
            <a:off x="5704515" y="2967253"/>
            <a:ext cx="5860928" cy="584775"/>
          </a:xfrm>
          <a:prstGeom prst="rect">
            <a:avLst/>
          </a:prstGeom>
          <a:noFill/>
        </p:spPr>
        <p:txBody>
          <a:bodyPr wrap="square" rtlCol="0">
            <a:spAutoFit/>
          </a:bodyPr>
          <a:lstStyle/>
          <a:p>
            <a:r>
              <a:rPr lang="en-US" sz="3200" b="1" smtClean="0">
                <a:latin typeface="+mj-lt"/>
              </a:rPr>
              <a:t>Cơ sở lý thuyết</a:t>
            </a:r>
            <a:endParaRPr lang="en-US" sz="3200" b="1">
              <a:latin typeface="+mj-lt"/>
            </a:endParaRPr>
          </a:p>
        </p:txBody>
      </p:sp>
      <p:sp>
        <p:nvSpPr>
          <p:cNvPr id="36" name="TextBox 35"/>
          <p:cNvSpPr txBox="1"/>
          <p:nvPr/>
        </p:nvSpPr>
        <p:spPr>
          <a:xfrm>
            <a:off x="5704515" y="4338562"/>
            <a:ext cx="5860928" cy="584775"/>
          </a:xfrm>
          <a:prstGeom prst="rect">
            <a:avLst/>
          </a:prstGeom>
          <a:noFill/>
        </p:spPr>
        <p:txBody>
          <a:bodyPr wrap="square" rtlCol="0">
            <a:spAutoFit/>
          </a:bodyPr>
          <a:lstStyle/>
          <a:p>
            <a:r>
              <a:rPr lang="en-US" sz="3200" b="1" smtClean="0">
                <a:latin typeface="+mj-lt"/>
              </a:rPr>
              <a:t>Thực nghiệm</a:t>
            </a:r>
            <a:endParaRPr lang="en-US" sz="3200" b="1">
              <a:latin typeface="+mj-lt"/>
            </a:endParaRPr>
          </a:p>
        </p:txBody>
      </p:sp>
      <p:sp>
        <p:nvSpPr>
          <p:cNvPr id="37" name="TextBox 36"/>
          <p:cNvSpPr txBox="1"/>
          <p:nvPr/>
        </p:nvSpPr>
        <p:spPr>
          <a:xfrm>
            <a:off x="5704515" y="5709872"/>
            <a:ext cx="5860928" cy="584775"/>
          </a:xfrm>
          <a:prstGeom prst="rect">
            <a:avLst/>
          </a:prstGeom>
          <a:noFill/>
        </p:spPr>
        <p:txBody>
          <a:bodyPr wrap="square" rtlCol="0">
            <a:spAutoFit/>
          </a:bodyPr>
          <a:lstStyle/>
          <a:p>
            <a:r>
              <a:rPr lang="en-US" sz="3200" b="1" smtClean="0">
                <a:latin typeface="+mj-lt"/>
              </a:rPr>
              <a:t>Tổng kết</a:t>
            </a:r>
            <a:endParaRPr lang="en-US" sz="3200" b="1">
              <a:latin typeface="+mj-lt"/>
            </a:endParaRPr>
          </a:p>
        </p:txBody>
      </p:sp>
      <p:sp>
        <p:nvSpPr>
          <p:cNvPr id="38" name="Isosceles Triangle 37"/>
          <p:cNvSpPr/>
          <p:nvPr/>
        </p:nvSpPr>
        <p:spPr>
          <a:xfrm rot="16200000">
            <a:off x="2266551" y="4240223"/>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p:cNvSpPr/>
          <p:nvPr/>
        </p:nvSpPr>
        <p:spPr>
          <a:xfrm rot="16200000">
            <a:off x="2918491" y="4357835"/>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p:cNvSpPr/>
          <p:nvPr/>
        </p:nvSpPr>
        <p:spPr>
          <a:xfrm rot="5400000" flipH="1">
            <a:off x="2999073" y="3466624"/>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a:xfrm rot="5400000" flipH="1">
            <a:off x="1464702" y="3297433"/>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p:cNvSpPr/>
          <p:nvPr/>
        </p:nvSpPr>
        <p:spPr>
          <a:xfrm rot="16200000">
            <a:off x="2725225" y="1172252"/>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rot="5400000" flipH="1">
            <a:off x="3457747" y="398653"/>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rot="5400000" flipH="1">
            <a:off x="1923376" y="229462"/>
            <a:ext cx="2209799" cy="1904999"/>
          </a:xfrm>
          <a:prstGeom prst="triangle">
            <a:avLst/>
          </a:prstGeom>
          <a:noFill/>
          <a:ln>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6502522" y="829038"/>
            <a:ext cx="2340000"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256086" y="1307337"/>
            <a:ext cx="1752600" cy="1107996"/>
          </a:xfrm>
          <a:prstGeom prst="rect">
            <a:avLst/>
          </a:prstGeom>
          <a:noFill/>
        </p:spPr>
        <p:txBody>
          <a:bodyPr wrap="square" rtlCol="0">
            <a:spAutoFit/>
          </a:bodyPr>
          <a:lstStyle/>
          <a:p>
            <a:r>
              <a:rPr lang="en-US" sz="6600" smtClean="0">
                <a:solidFill>
                  <a:schemeClr val="bg1"/>
                </a:solidFill>
                <a:latin typeface="+mj-lt"/>
              </a:rPr>
              <a:t>01</a:t>
            </a:r>
            <a:endParaRPr lang="en-US" sz="6600">
              <a:solidFill>
                <a:schemeClr val="bg1"/>
              </a:solidFill>
              <a:latin typeface="+mj-lt"/>
            </a:endParaRPr>
          </a:p>
        </p:txBody>
      </p:sp>
      <p:sp>
        <p:nvSpPr>
          <p:cNvPr id="29" name="TextBox 28"/>
          <p:cNvSpPr txBox="1"/>
          <p:nvPr/>
        </p:nvSpPr>
        <p:spPr>
          <a:xfrm>
            <a:off x="4256086" y="5422918"/>
            <a:ext cx="1752600" cy="1107996"/>
          </a:xfrm>
          <a:prstGeom prst="rect">
            <a:avLst/>
          </a:prstGeom>
          <a:noFill/>
        </p:spPr>
        <p:txBody>
          <a:bodyPr wrap="square" rtlCol="0">
            <a:spAutoFit/>
          </a:bodyPr>
          <a:lstStyle/>
          <a:p>
            <a:r>
              <a:rPr lang="en-US" sz="6600" smtClean="0">
                <a:solidFill>
                  <a:schemeClr val="bg1"/>
                </a:solidFill>
                <a:latin typeface="+mj-lt"/>
              </a:rPr>
              <a:t>04</a:t>
            </a:r>
            <a:endParaRPr lang="en-US" sz="6600">
              <a:solidFill>
                <a:schemeClr val="bg1"/>
              </a:solidFill>
              <a:latin typeface="+mj-lt"/>
            </a:endParaRPr>
          </a:p>
        </p:txBody>
      </p:sp>
      <p:sp>
        <p:nvSpPr>
          <p:cNvPr id="30" name="TextBox 29"/>
          <p:cNvSpPr txBox="1"/>
          <p:nvPr/>
        </p:nvSpPr>
        <p:spPr>
          <a:xfrm>
            <a:off x="4256086" y="2679197"/>
            <a:ext cx="1752600" cy="1107996"/>
          </a:xfrm>
          <a:prstGeom prst="rect">
            <a:avLst/>
          </a:prstGeom>
          <a:noFill/>
        </p:spPr>
        <p:txBody>
          <a:bodyPr wrap="square" rtlCol="0">
            <a:spAutoFit/>
          </a:bodyPr>
          <a:lstStyle/>
          <a:p>
            <a:r>
              <a:rPr lang="en-US" sz="6600" smtClean="0">
                <a:solidFill>
                  <a:schemeClr val="bg1"/>
                </a:solidFill>
                <a:latin typeface="+mj-lt"/>
              </a:rPr>
              <a:t>02</a:t>
            </a:r>
            <a:endParaRPr lang="en-US" sz="6600">
              <a:solidFill>
                <a:schemeClr val="bg1"/>
              </a:solidFill>
              <a:latin typeface="+mj-lt"/>
            </a:endParaRPr>
          </a:p>
        </p:txBody>
      </p:sp>
      <p:sp>
        <p:nvSpPr>
          <p:cNvPr id="31" name="TextBox 30"/>
          <p:cNvSpPr txBox="1"/>
          <p:nvPr/>
        </p:nvSpPr>
        <p:spPr>
          <a:xfrm>
            <a:off x="4256086" y="4051057"/>
            <a:ext cx="1752600" cy="1107996"/>
          </a:xfrm>
          <a:prstGeom prst="rect">
            <a:avLst/>
          </a:prstGeom>
          <a:noFill/>
        </p:spPr>
        <p:txBody>
          <a:bodyPr wrap="square" rtlCol="0">
            <a:spAutoFit/>
          </a:bodyPr>
          <a:lstStyle/>
          <a:p>
            <a:r>
              <a:rPr lang="en-US" sz="6600" smtClean="0">
                <a:solidFill>
                  <a:schemeClr val="bg1"/>
                </a:solidFill>
                <a:latin typeface="+mj-lt"/>
              </a:rPr>
              <a:t>03</a:t>
            </a:r>
            <a:endParaRPr lang="en-US" sz="6600">
              <a:solidFill>
                <a:schemeClr val="bg1"/>
              </a:solidFill>
              <a:latin typeface="+mj-lt"/>
            </a:endParaRPr>
          </a:p>
        </p:txBody>
      </p:sp>
      <p:pic>
        <p:nvPicPr>
          <p:cNvPr id="45" name="Picture 44"/>
          <p:cNvPicPr>
            <a:picLocks noChangeAspect="1"/>
          </p:cNvPicPr>
          <p:nvPr/>
        </p:nvPicPr>
        <p:blipFill rotWithShape="1">
          <a:blip r:embed="rId2"/>
          <a:srcRect t="19017" b="18536"/>
          <a:stretch/>
        </p:blipFill>
        <p:spPr>
          <a:xfrm>
            <a:off x="278428" y="176393"/>
            <a:ext cx="1366724" cy="853469"/>
          </a:xfrm>
          <a:prstGeom prst="rect">
            <a:avLst/>
          </a:prstGeom>
        </p:spPr>
      </p:pic>
    </p:spTree>
    <p:extLst>
      <p:ext uri="{BB962C8B-B14F-4D97-AF65-F5344CB8AC3E}">
        <p14:creationId xmlns:p14="http://schemas.microsoft.com/office/powerpoint/2010/main" val="133274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500"/>
                                        <p:tgtEl>
                                          <p:spTgt spid="2"/>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500"/>
                                        <p:tgtEl>
                                          <p:spTgt spid="13"/>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500"/>
                                        <p:tgtEl>
                                          <p:spTgt spid="1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500"/>
                                        <p:tgtEl>
                                          <p:spTgt spid="15"/>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500"/>
                                        <p:tgtEl>
                                          <p:spTgt spid="16"/>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500"/>
                                        <p:tgtEl>
                                          <p:spTgt spid="17"/>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500"/>
                                        <p:tgtEl>
                                          <p:spTgt spid="18"/>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1500"/>
                                        <p:tgtEl>
                                          <p:spTgt spid="19"/>
                                        </p:tgtEl>
                                      </p:cBhvr>
                                    </p:animEffect>
                                  </p:childTnLst>
                                </p:cTn>
                              </p:par>
                              <p:par>
                                <p:cTn id="33" presetID="10" presetClass="entr" presetSubtype="0" fill="hold" grpId="0" nodeType="withEffect">
                                  <p:stCondLst>
                                    <p:cond delay="5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1500"/>
                                        <p:tgtEl>
                                          <p:spTgt spid="21"/>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500"/>
                                        <p:tgtEl>
                                          <p:spTgt spid="22"/>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1500"/>
                                        <p:tgtEl>
                                          <p:spTgt spid="38"/>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39"/>
                                        </p:tgtEl>
                                        <p:attrNameLst>
                                          <p:attrName>style.visibility</p:attrName>
                                        </p:attrNameLst>
                                      </p:cBhvr>
                                      <p:to>
                                        <p:strVal val="visible"/>
                                      </p:to>
                                    </p:set>
                                    <p:animEffect transition="in" filter="fade">
                                      <p:cBhvr>
                                        <p:cTn id="44" dur="1500"/>
                                        <p:tgtEl>
                                          <p:spTgt spid="39"/>
                                        </p:tgtEl>
                                      </p:cBhvr>
                                    </p:animEffect>
                                  </p:childTnLst>
                                </p:cTn>
                              </p:par>
                              <p:par>
                                <p:cTn id="45" presetID="10" presetClass="entr" presetSubtype="0" fill="hold" grpId="0" nodeType="withEffect">
                                  <p:stCondLst>
                                    <p:cond delay="50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500"/>
                                        <p:tgtEl>
                                          <p:spTgt spid="40"/>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41"/>
                                        </p:tgtEl>
                                        <p:attrNameLst>
                                          <p:attrName>style.visibility</p:attrName>
                                        </p:attrNameLst>
                                      </p:cBhvr>
                                      <p:to>
                                        <p:strVal val="visible"/>
                                      </p:to>
                                    </p:set>
                                    <p:animEffect transition="in" filter="fade">
                                      <p:cBhvr>
                                        <p:cTn id="50" dur="1500"/>
                                        <p:tgtEl>
                                          <p:spTgt spid="41"/>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1500"/>
                                        <p:tgtEl>
                                          <p:spTgt spid="42"/>
                                        </p:tgtEl>
                                      </p:cBhvr>
                                    </p:animEffect>
                                  </p:childTnLst>
                                </p:cTn>
                              </p:par>
                              <p:par>
                                <p:cTn id="54" presetID="10" presetClass="entr" presetSubtype="0" fill="hold" grpId="0" nodeType="withEffect">
                                  <p:stCondLst>
                                    <p:cond delay="50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1500"/>
                                        <p:tgtEl>
                                          <p:spTgt spid="44"/>
                                        </p:tgtEl>
                                      </p:cBhvr>
                                    </p:animEffect>
                                  </p:childTnLst>
                                </p:cTn>
                              </p:par>
                              <p:par>
                                <p:cTn id="57" presetID="10" presetClass="entr" presetSubtype="0" fill="hold" grpId="0" nodeType="withEffect">
                                  <p:stCondLst>
                                    <p:cond delay="50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1500"/>
                                        <p:tgtEl>
                                          <p:spTgt spid="43"/>
                                        </p:tgtEl>
                                      </p:cBhvr>
                                    </p:animEffect>
                                  </p:childTnLst>
                                </p:cTn>
                              </p:par>
                              <p:par>
                                <p:cTn id="60" presetID="10" presetClass="entr" presetSubtype="0" fill="hold" grpId="0" nodeType="withEffect">
                                  <p:stCondLst>
                                    <p:cond delay="50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1500"/>
                                        <p:tgtEl>
                                          <p:spTgt spid="20"/>
                                        </p:tgtEl>
                                      </p:cBhvr>
                                    </p:animEffect>
                                  </p:childTnLst>
                                </p:cTn>
                              </p:par>
                              <p:par>
                                <p:cTn id="63" presetID="47" presetClass="entr" presetSubtype="0" fill="hold" nodeType="withEffect">
                                  <p:stCondLst>
                                    <p:cond delay="1000"/>
                                  </p:stCondLst>
                                  <p:childTnLst>
                                    <p:set>
                                      <p:cBhvr>
                                        <p:cTn id="64" dur="1" fill="hold">
                                          <p:stCondLst>
                                            <p:cond delay="0"/>
                                          </p:stCondLst>
                                        </p:cTn>
                                        <p:tgtEl>
                                          <p:spTgt spid="9">
                                            <p:txEl>
                                              <p:pRg st="0" end="0"/>
                                            </p:txEl>
                                          </p:spTgt>
                                        </p:tgtEl>
                                        <p:attrNameLst>
                                          <p:attrName>style.visibility</p:attrName>
                                        </p:attrNameLst>
                                      </p:cBhvr>
                                      <p:to>
                                        <p:strVal val="visible"/>
                                      </p:to>
                                    </p:set>
                                    <p:animEffect transition="in" filter="fade">
                                      <p:cBhvr>
                                        <p:cTn id="65" dur="500"/>
                                        <p:tgtEl>
                                          <p:spTgt spid="9">
                                            <p:txEl>
                                              <p:pRg st="0" end="0"/>
                                            </p:txEl>
                                          </p:spTgt>
                                        </p:tgtEl>
                                      </p:cBhvr>
                                    </p:animEffect>
                                    <p:anim calcmode="lin" valueType="num">
                                      <p:cBhvr>
                                        <p:cTn id="6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67" dur="5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68" fill="hold">
                            <p:stCondLst>
                              <p:cond delay="2000"/>
                            </p:stCondLst>
                            <p:childTnLst>
                              <p:par>
                                <p:cTn id="69" presetID="22" presetClass="entr" presetSubtype="8" fill="hold"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wipe(left)">
                                      <p:cBhvr>
                                        <p:cTn id="71" dur="250"/>
                                        <p:tgtEl>
                                          <p:spTgt spid="46"/>
                                        </p:tgtEl>
                                      </p:cBhvr>
                                    </p:animEffect>
                                  </p:childTnLst>
                                </p:cTn>
                              </p:par>
                            </p:childTnLst>
                          </p:cTn>
                        </p:par>
                        <p:par>
                          <p:cTn id="72" fill="hold">
                            <p:stCondLst>
                              <p:cond delay="2250"/>
                            </p:stCondLst>
                            <p:childTnLst>
                              <p:par>
                                <p:cTn id="73" presetID="2" presetClass="entr" presetSubtype="8" fill="hold" grpId="0" nodeType="after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additive="base">
                                        <p:cTn id="75" dur="500" fill="hold"/>
                                        <p:tgtEl>
                                          <p:spTgt spid="10"/>
                                        </p:tgtEl>
                                        <p:attrNameLst>
                                          <p:attrName>ppt_x</p:attrName>
                                        </p:attrNameLst>
                                      </p:cBhvr>
                                      <p:tavLst>
                                        <p:tav tm="0">
                                          <p:val>
                                            <p:strVal val="0-#ppt_w/2"/>
                                          </p:val>
                                        </p:tav>
                                        <p:tav tm="100000">
                                          <p:val>
                                            <p:strVal val="#ppt_x"/>
                                          </p:val>
                                        </p:tav>
                                      </p:tavLst>
                                    </p:anim>
                                    <p:anim calcmode="lin" valueType="num">
                                      <p:cBhvr additive="base">
                                        <p:cTn id="76" dur="500" fill="hold"/>
                                        <p:tgtEl>
                                          <p:spTgt spid="10"/>
                                        </p:tgtEl>
                                        <p:attrNameLst>
                                          <p:attrName>ppt_y</p:attrName>
                                        </p:attrNameLst>
                                      </p:cBhvr>
                                      <p:tavLst>
                                        <p:tav tm="0">
                                          <p:val>
                                            <p:strVal val="#ppt_y"/>
                                          </p:val>
                                        </p:tav>
                                        <p:tav tm="100000">
                                          <p:val>
                                            <p:strVal val="#ppt_y"/>
                                          </p:val>
                                        </p:tav>
                                      </p:tavLst>
                                    </p:anim>
                                  </p:childTnLst>
                                </p:cTn>
                              </p:par>
                            </p:childTnLst>
                          </p:cTn>
                        </p:par>
                        <p:par>
                          <p:cTn id="77" fill="hold">
                            <p:stCondLst>
                              <p:cond delay="2750"/>
                            </p:stCondLst>
                            <p:childTnLst>
                              <p:par>
                                <p:cTn id="78" presetID="42" presetClass="entr" presetSubtype="0" fill="hold" grpId="0" nodeType="after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fade">
                                      <p:cBhvr>
                                        <p:cTn id="80" dur="500"/>
                                        <p:tgtEl>
                                          <p:spTgt spid="34"/>
                                        </p:tgtEl>
                                      </p:cBhvr>
                                    </p:animEffect>
                                    <p:anim calcmode="lin" valueType="num">
                                      <p:cBhvr>
                                        <p:cTn id="81" dur="500" fill="hold"/>
                                        <p:tgtEl>
                                          <p:spTgt spid="34"/>
                                        </p:tgtEl>
                                        <p:attrNameLst>
                                          <p:attrName>ppt_x</p:attrName>
                                        </p:attrNameLst>
                                      </p:cBhvr>
                                      <p:tavLst>
                                        <p:tav tm="0">
                                          <p:val>
                                            <p:strVal val="#ppt_x"/>
                                          </p:val>
                                        </p:tav>
                                        <p:tav tm="100000">
                                          <p:val>
                                            <p:strVal val="#ppt_x"/>
                                          </p:val>
                                        </p:tav>
                                      </p:tavLst>
                                    </p:anim>
                                    <p:anim calcmode="lin" valueType="num">
                                      <p:cBhvr>
                                        <p:cTn id="82" dur="500" fill="hold"/>
                                        <p:tgtEl>
                                          <p:spTgt spid="34"/>
                                        </p:tgtEl>
                                        <p:attrNameLst>
                                          <p:attrName>ppt_y</p:attrName>
                                        </p:attrNameLst>
                                      </p:cBhvr>
                                      <p:tavLst>
                                        <p:tav tm="0">
                                          <p:val>
                                            <p:strVal val="#ppt_y+.1"/>
                                          </p:val>
                                        </p:tav>
                                        <p:tav tm="100000">
                                          <p:val>
                                            <p:strVal val="#ppt_y"/>
                                          </p:val>
                                        </p:tav>
                                      </p:tavLst>
                                    </p:anim>
                                  </p:childTnLst>
                                </p:cTn>
                              </p:par>
                            </p:childTnLst>
                          </p:cTn>
                        </p:par>
                        <p:par>
                          <p:cTn id="83" fill="hold">
                            <p:stCondLst>
                              <p:cond delay="3250"/>
                            </p:stCondLst>
                            <p:childTnLst>
                              <p:par>
                                <p:cTn id="84" presetID="2" presetClass="entr" presetSubtype="8" fill="hold" grpId="0" nodeType="afterEffect">
                                  <p:stCondLst>
                                    <p:cond delay="0"/>
                                  </p:stCondLst>
                                  <p:childTnLst>
                                    <p:set>
                                      <p:cBhvr>
                                        <p:cTn id="85" dur="1" fill="hold">
                                          <p:stCondLst>
                                            <p:cond delay="0"/>
                                          </p:stCondLst>
                                        </p:cTn>
                                        <p:tgtEl>
                                          <p:spTgt spid="30"/>
                                        </p:tgtEl>
                                        <p:attrNameLst>
                                          <p:attrName>style.visibility</p:attrName>
                                        </p:attrNameLst>
                                      </p:cBhvr>
                                      <p:to>
                                        <p:strVal val="visible"/>
                                      </p:to>
                                    </p:set>
                                    <p:anim calcmode="lin" valueType="num">
                                      <p:cBhvr additive="base">
                                        <p:cTn id="86" dur="500" fill="hold"/>
                                        <p:tgtEl>
                                          <p:spTgt spid="30"/>
                                        </p:tgtEl>
                                        <p:attrNameLst>
                                          <p:attrName>ppt_x</p:attrName>
                                        </p:attrNameLst>
                                      </p:cBhvr>
                                      <p:tavLst>
                                        <p:tav tm="0">
                                          <p:val>
                                            <p:strVal val="0-#ppt_w/2"/>
                                          </p:val>
                                        </p:tav>
                                        <p:tav tm="100000">
                                          <p:val>
                                            <p:strVal val="#ppt_x"/>
                                          </p:val>
                                        </p:tav>
                                      </p:tavLst>
                                    </p:anim>
                                    <p:anim calcmode="lin" valueType="num">
                                      <p:cBhvr additive="base">
                                        <p:cTn id="87" dur="500" fill="hold"/>
                                        <p:tgtEl>
                                          <p:spTgt spid="30"/>
                                        </p:tgtEl>
                                        <p:attrNameLst>
                                          <p:attrName>ppt_y</p:attrName>
                                        </p:attrNameLst>
                                      </p:cBhvr>
                                      <p:tavLst>
                                        <p:tav tm="0">
                                          <p:val>
                                            <p:strVal val="#ppt_y"/>
                                          </p:val>
                                        </p:tav>
                                        <p:tav tm="100000">
                                          <p:val>
                                            <p:strVal val="#ppt_y"/>
                                          </p:val>
                                        </p:tav>
                                      </p:tavLst>
                                    </p:anim>
                                  </p:childTnLst>
                                </p:cTn>
                              </p:par>
                            </p:childTnLst>
                          </p:cTn>
                        </p:par>
                        <p:par>
                          <p:cTn id="88" fill="hold">
                            <p:stCondLst>
                              <p:cond delay="3750"/>
                            </p:stCondLst>
                            <p:childTnLst>
                              <p:par>
                                <p:cTn id="89" presetID="42" presetClass="entr" presetSubtype="0" fill="hold" grpId="0" nodeType="afterEffect">
                                  <p:stCondLst>
                                    <p:cond delay="0"/>
                                  </p:stCondLst>
                                  <p:childTnLst>
                                    <p:set>
                                      <p:cBhvr>
                                        <p:cTn id="90" dur="1" fill="hold">
                                          <p:stCondLst>
                                            <p:cond delay="0"/>
                                          </p:stCondLst>
                                        </p:cTn>
                                        <p:tgtEl>
                                          <p:spTgt spid="35"/>
                                        </p:tgtEl>
                                        <p:attrNameLst>
                                          <p:attrName>style.visibility</p:attrName>
                                        </p:attrNameLst>
                                      </p:cBhvr>
                                      <p:to>
                                        <p:strVal val="visible"/>
                                      </p:to>
                                    </p:set>
                                    <p:animEffect transition="in" filter="fade">
                                      <p:cBhvr>
                                        <p:cTn id="91" dur="500"/>
                                        <p:tgtEl>
                                          <p:spTgt spid="35"/>
                                        </p:tgtEl>
                                      </p:cBhvr>
                                    </p:animEffect>
                                    <p:anim calcmode="lin" valueType="num">
                                      <p:cBhvr>
                                        <p:cTn id="92" dur="500" fill="hold"/>
                                        <p:tgtEl>
                                          <p:spTgt spid="35"/>
                                        </p:tgtEl>
                                        <p:attrNameLst>
                                          <p:attrName>ppt_x</p:attrName>
                                        </p:attrNameLst>
                                      </p:cBhvr>
                                      <p:tavLst>
                                        <p:tav tm="0">
                                          <p:val>
                                            <p:strVal val="#ppt_x"/>
                                          </p:val>
                                        </p:tav>
                                        <p:tav tm="100000">
                                          <p:val>
                                            <p:strVal val="#ppt_x"/>
                                          </p:val>
                                        </p:tav>
                                      </p:tavLst>
                                    </p:anim>
                                    <p:anim calcmode="lin" valueType="num">
                                      <p:cBhvr>
                                        <p:cTn id="93" dur="500" fill="hold"/>
                                        <p:tgtEl>
                                          <p:spTgt spid="35"/>
                                        </p:tgtEl>
                                        <p:attrNameLst>
                                          <p:attrName>ppt_y</p:attrName>
                                        </p:attrNameLst>
                                      </p:cBhvr>
                                      <p:tavLst>
                                        <p:tav tm="0">
                                          <p:val>
                                            <p:strVal val="#ppt_y+.1"/>
                                          </p:val>
                                        </p:tav>
                                        <p:tav tm="100000">
                                          <p:val>
                                            <p:strVal val="#ppt_y"/>
                                          </p:val>
                                        </p:tav>
                                      </p:tavLst>
                                    </p:anim>
                                  </p:childTnLst>
                                </p:cTn>
                              </p:par>
                            </p:childTnLst>
                          </p:cTn>
                        </p:par>
                        <p:par>
                          <p:cTn id="94" fill="hold">
                            <p:stCondLst>
                              <p:cond delay="4250"/>
                            </p:stCondLst>
                            <p:childTnLst>
                              <p:par>
                                <p:cTn id="95" presetID="2" presetClass="entr" presetSubtype="8" fill="hold" grpId="0" nodeType="after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additive="base">
                                        <p:cTn id="97" dur="500" fill="hold"/>
                                        <p:tgtEl>
                                          <p:spTgt spid="31"/>
                                        </p:tgtEl>
                                        <p:attrNameLst>
                                          <p:attrName>ppt_x</p:attrName>
                                        </p:attrNameLst>
                                      </p:cBhvr>
                                      <p:tavLst>
                                        <p:tav tm="0">
                                          <p:val>
                                            <p:strVal val="0-#ppt_w/2"/>
                                          </p:val>
                                        </p:tav>
                                        <p:tav tm="100000">
                                          <p:val>
                                            <p:strVal val="#ppt_x"/>
                                          </p:val>
                                        </p:tav>
                                      </p:tavLst>
                                    </p:anim>
                                    <p:anim calcmode="lin" valueType="num">
                                      <p:cBhvr additive="base">
                                        <p:cTn id="98" dur="500" fill="hold"/>
                                        <p:tgtEl>
                                          <p:spTgt spid="31"/>
                                        </p:tgtEl>
                                        <p:attrNameLst>
                                          <p:attrName>ppt_y</p:attrName>
                                        </p:attrNameLst>
                                      </p:cBhvr>
                                      <p:tavLst>
                                        <p:tav tm="0">
                                          <p:val>
                                            <p:strVal val="#ppt_y"/>
                                          </p:val>
                                        </p:tav>
                                        <p:tav tm="100000">
                                          <p:val>
                                            <p:strVal val="#ppt_y"/>
                                          </p:val>
                                        </p:tav>
                                      </p:tavLst>
                                    </p:anim>
                                  </p:childTnLst>
                                </p:cTn>
                              </p:par>
                            </p:childTnLst>
                          </p:cTn>
                        </p:par>
                        <p:par>
                          <p:cTn id="99" fill="hold">
                            <p:stCondLst>
                              <p:cond delay="4750"/>
                            </p:stCondLst>
                            <p:childTnLst>
                              <p:par>
                                <p:cTn id="100" presetID="42" presetClass="entr" presetSubtype="0" fill="hold" grpId="0"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anim calcmode="lin" valueType="num">
                                      <p:cBhvr>
                                        <p:cTn id="103" dur="500" fill="hold"/>
                                        <p:tgtEl>
                                          <p:spTgt spid="36"/>
                                        </p:tgtEl>
                                        <p:attrNameLst>
                                          <p:attrName>ppt_x</p:attrName>
                                        </p:attrNameLst>
                                      </p:cBhvr>
                                      <p:tavLst>
                                        <p:tav tm="0">
                                          <p:val>
                                            <p:strVal val="#ppt_x"/>
                                          </p:val>
                                        </p:tav>
                                        <p:tav tm="100000">
                                          <p:val>
                                            <p:strVal val="#ppt_x"/>
                                          </p:val>
                                        </p:tav>
                                      </p:tavLst>
                                    </p:anim>
                                    <p:anim calcmode="lin" valueType="num">
                                      <p:cBhvr>
                                        <p:cTn id="104" dur="500" fill="hold"/>
                                        <p:tgtEl>
                                          <p:spTgt spid="36"/>
                                        </p:tgtEl>
                                        <p:attrNameLst>
                                          <p:attrName>ppt_y</p:attrName>
                                        </p:attrNameLst>
                                      </p:cBhvr>
                                      <p:tavLst>
                                        <p:tav tm="0">
                                          <p:val>
                                            <p:strVal val="#ppt_y+.1"/>
                                          </p:val>
                                        </p:tav>
                                        <p:tav tm="100000">
                                          <p:val>
                                            <p:strVal val="#ppt_y"/>
                                          </p:val>
                                        </p:tav>
                                      </p:tavLst>
                                    </p:anim>
                                  </p:childTnLst>
                                </p:cTn>
                              </p:par>
                            </p:childTnLst>
                          </p:cTn>
                        </p:par>
                        <p:par>
                          <p:cTn id="105" fill="hold">
                            <p:stCondLst>
                              <p:cond delay="5250"/>
                            </p:stCondLst>
                            <p:childTnLst>
                              <p:par>
                                <p:cTn id="106" presetID="2" presetClass="entr" presetSubtype="8" fill="hold" grpId="0" nodeType="afterEffect">
                                  <p:stCondLst>
                                    <p:cond delay="0"/>
                                  </p:stCondLst>
                                  <p:childTnLst>
                                    <p:set>
                                      <p:cBhvr>
                                        <p:cTn id="107" dur="1" fill="hold">
                                          <p:stCondLst>
                                            <p:cond delay="0"/>
                                          </p:stCondLst>
                                        </p:cTn>
                                        <p:tgtEl>
                                          <p:spTgt spid="29"/>
                                        </p:tgtEl>
                                        <p:attrNameLst>
                                          <p:attrName>style.visibility</p:attrName>
                                        </p:attrNameLst>
                                      </p:cBhvr>
                                      <p:to>
                                        <p:strVal val="visible"/>
                                      </p:to>
                                    </p:set>
                                    <p:anim calcmode="lin" valueType="num">
                                      <p:cBhvr additive="base">
                                        <p:cTn id="108" dur="500" fill="hold"/>
                                        <p:tgtEl>
                                          <p:spTgt spid="29"/>
                                        </p:tgtEl>
                                        <p:attrNameLst>
                                          <p:attrName>ppt_x</p:attrName>
                                        </p:attrNameLst>
                                      </p:cBhvr>
                                      <p:tavLst>
                                        <p:tav tm="0">
                                          <p:val>
                                            <p:strVal val="0-#ppt_w/2"/>
                                          </p:val>
                                        </p:tav>
                                        <p:tav tm="100000">
                                          <p:val>
                                            <p:strVal val="#ppt_x"/>
                                          </p:val>
                                        </p:tav>
                                      </p:tavLst>
                                    </p:anim>
                                    <p:anim calcmode="lin" valueType="num">
                                      <p:cBhvr additive="base">
                                        <p:cTn id="109" dur="500" fill="hold"/>
                                        <p:tgtEl>
                                          <p:spTgt spid="29"/>
                                        </p:tgtEl>
                                        <p:attrNameLst>
                                          <p:attrName>ppt_y</p:attrName>
                                        </p:attrNameLst>
                                      </p:cBhvr>
                                      <p:tavLst>
                                        <p:tav tm="0">
                                          <p:val>
                                            <p:strVal val="#ppt_y"/>
                                          </p:val>
                                        </p:tav>
                                        <p:tav tm="100000">
                                          <p:val>
                                            <p:strVal val="#ppt_y"/>
                                          </p:val>
                                        </p:tav>
                                      </p:tavLst>
                                    </p:anim>
                                  </p:childTnLst>
                                </p:cTn>
                              </p:par>
                            </p:childTnLst>
                          </p:cTn>
                        </p:par>
                        <p:par>
                          <p:cTn id="110" fill="hold">
                            <p:stCondLst>
                              <p:cond delay="5750"/>
                            </p:stCondLst>
                            <p:childTnLst>
                              <p:par>
                                <p:cTn id="111" presetID="42" presetClass="entr" presetSubtype="0" fill="hold" grpId="0" nodeType="afterEffect">
                                  <p:stCondLst>
                                    <p:cond delay="0"/>
                                  </p:stCondLst>
                                  <p:childTnLst>
                                    <p:set>
                                      <p:cBhvr>
                                        <p:cTn id="112" dur="1" fill="hold">
                                          <p:stCondLst>
                                            <p:cond delay="0"/>
                                          </p:stCondLst>
                                        </p:cTn>
                                        <p:tgtEl>
                                          <p:spTgt spid="37"/>
                                        </p:tgtEl>
                                        <p:attrNameLst>
                                          <p:attrName>style.visibility</p:attrName>
                                        </p:attrNameLst>
                                      </p:cBhvr>
                                      <p:to>
                                        <p:strVal val="visible"/>
                                      </p:to>
                                    </p:set>
                                    <p:animEffect transition="in" filter="fade">
                                      <p:cBhvr>
                                        <p:cTn id="113" dur="500"/>
                                        <p:tgtEl>
                                          <p:spTgt spid="37"/>
                                        </p:tgtEl>
                                      </p:cBhvr>
                                    </p:animEffect>
                                    <p:anim calcmode="lin" valueType="num">
                                      <p:cBhvr>
                                        <p:cTn id="114" dur="500" fill="hold"/>
                                        <p:tgtEl>
                                          <p:spTgt spid="37"/>
                                        </p:tgtEl>
                                        <p:attrNameLst>
                                          <p:attrName>ppt_x</p:attrName>
                                        </p:attrNameLst>
                                      </p:cBhvr>
                                      <p:tavLst>
                                        <p:tav tm="0">
                                          <p:val>
                                            <p:strVal val="#ppt_x"/>
                                          </p:val>
                                        </p:tav>
                                        <p:tav tm="100000">
                                          <p:val>
                                            <p:strVal val="#ppt_x"/>
                                          </p:val>
                                        </p:tav>
                                      </p:tavLst>
                                    </p:anim>
                                    <p:anim calcmode="lin" valueType="num">
                                      <p:cBhvr>
                                        <p:cTn id="115" dur="5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animBg="1"/>
      <p:bldP spid="14" grpId="0" animBg="1"/>
      <p:bldP spid="15" grpId="0" animBg="1"/>
      <p:bldP spid="16" grpId="0" animBg="1"/>
      <p:bldP spid="17" grpId="0" animBg="1"/>
      <p:bldP spid="18" grpId="0" animBg="1"/>
      <p:bldP spid="19" grpId="0" animBg="1"/>
      <p:bldP spid="21" grpId="0" animBg="1"/>
      <p:bldP spid="22" grpId="0" animBg="1"/>
      <p:bldP spid="34" grpId="0"/>
      <p:bldP spid="35" grpId="0"/>
      <p:bldP spid="36" grpId="0"/>
      <p:bldP spid="37" grpId="0"/>
      <p:bldP spid="38" grpId="0" animBg="1"/>
      <p:bldP spid="39" grpId="0" animBg="1"/>
      <p:bldP spid="40" grpId="0" animBg="1"/>
      <p:bldP spid="41" grpId="0" animBg="1"/>
      <p:bldP spid="42" grpId="0" animBg="1"/>
      <p:bldP spid="43" grpId="0" animBg="1"/>
      <p:bldP spid="44" grpId="0" animBg="1"/>
      <p:bldP spid="10" grpId="0"/>
      <p:bldP spid="29" grpId="0"/>
      <p:bldP spid="30"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prstClr val="black">
                    <a:lumMod val="65000"/>
                    <a:lumOff val="35000"/>
                  </a:prstClr>
                </a:solidFill>
              </a:rPr>
              <a:t>Giới thiệu</a:t>
            </a:r>
            <a:endParaRPr lang="en-US" sz="2400">
              <a:solidFill>
                <a:prstClr val="black">
                  <a:lumMod val="65000"/>
                  <a:lumOff val="35000"/>
                </a:prst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smtClean="0">
                <a:solidFill>
                  <a:prstClr val="black">
                    <a:lumMod val="65000"/>
                    <a:lumOff val="35000"/>
                  </a:prstClr>
                </a:solidFill>
              </a:rPr>
              <a:t>Lý thuyết</a:t>
            </a:r>
            <a:endParaRPr lang="en-US" sz="2400">
              <a:solidFill>
                <a:prstClr val="black">
                  <a:lumMod val="65000"/>
                  <a:lumOff val="35000"/>
                </a:prstClr>
              </a:solidFill>
            </a:endParaRPr>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prstClr val="black">
                    <a:lumMod val="65000"/>
                    <a:lumOff val="35000"/>
                  </a:prstClr>
                </a:solidFill>
              </a:rPr>
              <a:t>Thực nghiệm</a:t>
            </a:r>
            <a:endParaRPr lang="en-US" sz="2400">
              <a:solidFill>
                <a:prstClr val="black">
                  <a:lumMod val="65000"/>
                  <a:lumOff val="35000"/>
                </a:prst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b="1" smtClean="0">
                <a:solidFill>
                  <a:srgbClr val="FFBB26"/>
                </a:solidFill>
              </a:rPr>
              <a:t>T</a:t>
            </a:r>
            <a:r>
              <a:rPr lang="en-US" sz="2400" b="1" smtClean="0"/>
              <a:t>ổng kết</a:t>
            </a:r>
            <a:endParaRPr lang="en-US" sz="2400" b="1"/>
          </a:p>
        </p:txBody>
      </p:sp>
      <p:cxnSp>
        <p:nvCxnSpPr>
          <p:cNvPr id="7" name="Straight Connector 6"/>
          <p:cNvCxnSpPr/>
          <p:nvPr/>
        </p:nvCxnSpPr>
        <p:spPr>
          <a:xfrm>
            <a:off x="9459678"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rotWithShape="1">
          <a:blip r:embed="rId2"/>
          <a:srcRect t="19017" b="18536"/>
          <a:stretch/>
        </p:blipFill>
        <p:spPr>
          <a:xfrm>
            <a:off x="278428" y="176393"/>
            <a:ext cx="1366724" cy="853469"/>
          </a:xfrm>
          <a:prstGeom prst="rect">
            <a:avLst/>
          </a:prstGeom>
        </p:spPr>
      </p:pic>
      <p:sp>
        <p:nvSpPr>
          <p:cNvPr id="8" name="TextBox 7"/>
          <p:cNvSpPr txBox="1"/>
          <p:nvPr/>
        </p:nvSpPr>
        <p:spPr>
          <a:xfrm>
            <a:off x="718456" y="1229621"/>
            <a:ext cx="8862866" cy="646331"/>
          </a:xfrm>
          <a:prstGeom prst="rect">
            <a:avLst/>
          </a:prstGeom>
          <a:noFill/>
        </p:spPr>
        <p:txBody>
          <a:bodyPr wrap="square" rtlCol="0">
            <a:spAutoFit/>
          </a:bodyPr>
          <a:lstStyle/>
          <a:p>
            <a:r>
              <a:rPr lang="en-US" sz="3600" b="1" smtClean="0"/>
              <a:t>4.1 </a:t>
            </a:r>
            <a:r>
              <a:rPr lang="en-US" sz="3600" b="1" smtClean="0">
                <a:solidFill>
                  <a:srgbClr val="FFBB26"/>
                </a:solidFill>
              </a:rPr>
              <a:t>N</a:t>
            </a:r>
            <a:r>
              <a:rPr lang="en-US" sz="3600" b="1" smtClean="0">
                <a:solidFill>
                  <a:schemeClr val="tx1"/>
                </a:solidFill>
              </a:rPr>
              <a:t>hững mặt hạn chế</a:t>
            </a:r>
            <a:endParaRPr lang="en-US" sz="3600" b="1">
              <a:solidFill>
                <a:schemeClr val="tx1"/>
              </a:solidFill>
            </a:endParaRPr>
          </a:p>
        </p:txBody>
      </p:sp>
      <p:sp>
        <p:nvSpPr>
          <p:cNvPr id="6" name="Rectangle 5"/>
          <p:cNvSpPr/>
          <p:nvPr/>
        </p:nvSpPr>
        <p:spPr>
          <a:xfrm>
            <a:off x="6877816" y="3088956"/>
            <a:ext cx="5098431" cy="1754326"/>
          </a:xfrm>
          <a:prstGeom prst="rect">
            <a:avLst/>
          </a:prstGeom>
        </p:spPr>
        <p:txBody>
          <a:bodyPr wrap="square">
            <a:spAutoFit/>
          </a:bodyPr>
          <a:lstStyle/>
          <a:p>
            <a:pPr marL="342900" lvl="0" indent="-342900">
              <a:lnSpc>
                <a:spcPct val="150000"/>
              </a:lnSpc>
              <a:spcAft>
                <a:spcPts val="0"/>
              </a:spcAft>
              <a:buSzPts val="1200"/>
              <a:buFont typeface="Times New Roman" panose="02020603050405020304" pitchFamily="18" charset="0"/>
              <a:buChar char="-"/>
            </a:pPr>
            <a:r>
              <a:rPr lang="en-US" sz="2400">
                <a:latin typeface="+mn-lt"/>
                <a:ea typeface="Times New Roman" panose="02020603050405020304" pitchFamily="18" charset="0"/>
              </a:rPr>
              <a:t>Chưa tối ưu được thuật toán</a:t>
            </a:r>
          </a:p>
          <a:p>
            <a:pPr marL="342900" lvl="0" indent="-342900">
              <a:lnSpc>
                <a:spcPct val="150000"/>
              </a:lnSpc>
              <a:spcAft>
                <a:spcPts val="0"/>
              </a:spcAft>
              <a:buSzPts val="1200"/>
              <a:buFont typeface="Times New Roman" panose="02020603050405020304" pitchFamily="18" charset="0"/>
              <a:buChar char="-"/>
            </a:pPr>
            <a:r>
              <a:rPr lang="en-US" sz="2400">
                <a:latin typeface="+mn-lt"/>
                <a:ea typeface="Times New Roman" panose="02020603050405020304" pitchFamily="18" charset="0"/>
              </a:rPr>
              <a:t>Độ chính xác còn khá thấp</a:t>
            </a:r>
          </a:p>
          <a:p>
            <a:pPr marL="342900" lvl="0" indent="-342900">
              <a:lnSpc>
                <a:spcPct val="150000"/>
              </a:lnSpc>
              <a:spcAft>
                <a:spcPts val="0"/>
              </a:spcAft>
              <a:buSzPts val="1200"/>
              <a:buFont typeface="Times New Roman" panose="02020603050405020304" pitchFamily="18" charset="0"/>
              <a:buChar char="-"/>
            </a:pPr>
            <a:r>
              <a:rPr lang="en-US" sz="2400">
                <a:latin typeface="+mn-lt"/>
                <a:ea typeface="Times New Roman" panose="02020603050405020304" pitchFamily="18" charset="0"/>
              </a:rPr>
              <a:t>MSE và PSNR chưa sử dụng được</a:t>
            </a:r>
            <a:endParaRPr lang="en-US" sz="2400">
              <a:effectLst/>
              <a:latin typeface="+mn-lt"/>
              <a:ea typeface="Times New Roman" panose="02020603050405020304" pitchFamily="18"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428" y="537119"/>
            <a:ext cx="6858000" cy="6858000"/>
          </a:xfrm>
          <a:prstGeom prst="rect">
            <a:avLst/>
          </a:prstGeom>
        </p:spPr>
      </p:pic>
    </p:spTree>
    <p:extLst>
      <p:ext uri="{BB962C8B-B14F-4D97-AF65-F5344CB8AC3E}">
        <p14:creationId xmlns:p14="http://schemas.microsoft.com/office/powerpoint/2010/main" val="23072738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013" y="0"/>
            <a:ext cx="12530138" cy="6986588"/>
          </a:xfrm>
          <a:prstGeom prst="rect">
            <a:avLst/>
          </a:prstGeom>
          <a:solidFill>
            <a:srgbClr val="6BC1B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25" y="71437"/>
            <a:ext cx="9048750" cy="6786563"/>
          </a:xfrm>
          <a:prstGeom prst="rect">
            <a:avLst/>
          </a:prstGeom>
        </p:spPr>
      </p:pic>
    </p:spTree>
    <p:extLst>
      <p:ext uri="{BB962C8B-B14F-4D97-AF65-F5344CB8AC3E}">
        <p14:creationId xmlns:p14="http://schemas.microsoft.com/office/powerpoint/2010/main" val="21438963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15443"/>
          <a:stretch/>
        </p:blipFill>
        <p:spPr>
          <a:xfrm>
            <a:off x="0" y="0"/>
            <a:ext cx="12192000" cy="6872748"/>
          </a:xfrm>
          <a:prstGeom prst="rect">
            <a:avLst/>
          </a:prstGeom>
        </p:spPr>
      </p:pic>
      <p:sp>
        <p:nvSpPr>
          <p:cNvPr id="8" name="Rectangle 7"/>
          <p:cNvSpPr/>
          <p:nvPr/>
        </p:nvSpPr>
        <p:spPr>
          <a:xfrm>
            <a:off x="4620243" y="-1"/>
            <a:ext cx="757175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85938" y="1102700"/>
            <a:ext cx="8629650" cy="4657725"/>
          </a:xfrm>
          <a:prstGeom prst="rect">
            <a:avLst/>
          </a:prstGeom>
          <a:noFill/>
          <a:ln w="76200">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389239" y="2349182"/>
            <a:ext cx="1976284" cy="2215991"/>
          </a:xfrm>
          <a:prstGeom prst="rect">
            <a:avLst/>
          </a:prstGeom>
          <a:noFill/>
        </p:spPr>
        <p:txBody>
          <a:bodyPr wrap="square" rtlCol="0">
            <a:spAutoFit/>
          </a:bodyPr>
          <a:lstStyle/>
          <a:p>
            <a:r>
              <a:rPr lang="en-US" sz="13800" smtClean="0">
                <a:solidFill>
                  <a:schemeClr val="bg1"/>
                </a:solidFill>
                <a:latin typeface="Baskerville Old Face" panose="02020602080505020303" pitchFamily="18" charset="0"/>
              </a:rPr>
              <a:t>01</a:t>
            </a:r>
            <a:endParaRPr lang="en-US" sz="13800">
              <a:solidFill>
                <a:schemeClr val="bg1"/>
              </a:solidFill>
              <a:latin typeface="Baskerville Old Face" panose="02020602080505020303" pitchFamily="18" charset="0"/>
            </a:endParaRPr>
          </a:p>
        </p:txBody>
      </p:sp>
      <p:sp>
        <p:nvSpPr>
          <p:cNvPr id="11" name="TextBox 10"/>
          <p:cNvSpPr txBox="1"/>
          <p:nvPr/>
        </p:nvSpPr>
        <p:spPr>
          <a:xfrm>
            <a:off x="5252114" y="2552132"/>
            <a:ext cx="3386919" cy="646331"/>
          </a:xfrm>
          <a:prstGeom prst="rect">
            <a:avLst/>
          </a:prstGeom>
          <a:noFill/>
        </p:spPr>
        <p:txBody>
          <a:bodyPr wrap="square" rtlCol="0">
            <a:spAutoFit/>
          </a:bodyPr>
          <a:lstStyle/>
          <a:p>
            <a:pPr algn="ctr"/>
            <a:r>
              <a:rPr lang="en-US" sz="3600" b="1" smtClean="0">
                <a:solidFill>
                  <a:srgbClr val="FFBB26"/>
                </a:solidFill>
                <a:latin typeface="+mn-lt"/>
              </a:rPr>
              <a:t>G</a:t>
            </a:r>
            <a:r>
              <a:rPr lang="en-US" sz="3600" b="1" smtClean="0">
                <a:latin typeface="+mn-lt"/>
              </a:rPr>
              <a:t>iới thiệu đề tài</a:t>
            </a:r>
          </a:p>
        </p:txBody>
      </p:sp>
      <p:sp>
        <p:nvSpPr>
          <p:cNvPr id="12" name="TextBox 11"/>
          <p:cNvSpPr txBox="1"/>
          <p:nvPr/>
        </p:nvSpPr>
        <p:spPr>
          <a:xfrm>
            <a:off x="4905232" y="3648446"/>
            <a:ext cx="4080681" cy="461665"/>
          </a:xfrm>
          <a:prstGeom prst="rect">
            <a:avLst/>
          </a:prstGeom>
          <a:noFill/>
        </p:spPr>
        <p:txBody>
          <a:bodyPr wrap="square" rtlCol="0">
            <a:spAutoFit/>
          </a:bodyPr>
          <a:lstStyle/>
          <a:p>
            <a:r>
              <a:rPr lang="en-US" sz="2400" smtClean="0">
                <a:latin typeface="+mj-lt"/>
              </a:rPr>
              <a:t>1.1.	 Lịch sử hình thành</a:t>
            </a:r>
          </a:p>
        </p:txBody>
      </p:sp>
      <p:pic>
        <p:nvPicPr>
          <p:cNvPr id="14" name="Picture 13"/>
          <p:cNvPicPr>
            <a:picLocks noChangeAspect="1"/>
          </p:cNvPicPr>
          <p:nvPr/>
        </p:nvPicPr>
        <p:blipFill rotWithShape="1">
          <a:blip r:embed="rId3"/>
          <a:srcRect t="19017" b="18536"/>
          <a:stretch/>
        </p:blipFill>
        <p:spPr>
          <a:xfrm>
            <a:off x="278428" y="176393"/>
            <a:ext cx="1366724" cy="853469"/>
          </a:xfrm>
          <a:prstGeom prst="rect">
            <a:avLst/>
          </a:prstGeom>
        </p:spPr>
      </p:pic>
    </p:spTree>
    <p:extLst>
      <p:ext uri="{BB962C8B-B14F-4D97-AF65-F5344CB8AC3E}">
        <p14:creationId xmlns:p14="http://schemas.microsoft.com/office/powerpoint/2010/main" val="209387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1"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000"/>
                                        <p:tgtEl>
                                          <p:spTgt spid="9"/>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2250"/>
                            </p:stCondLst>
                            <p:childTnLst>
                              <p:par>
                                <p:cTn id="18" presetID="22" presetClass="entr" presetSubtype="8" fill="hold"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par>
                          <p:cTn id="21" fill="hold">
                            <p:stCondLst>
                              <p:cond delay="275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b="1" smtClean="0">
                <a:solidFill>
                  <a:srgbClr val="FFBB26"/>
                </a:solidFill>
              </a:rPr>
              <a:t>G</a:t>
            </a:r>
            <a:r>
              <a:rPr lang="en-US" sz="2400" b="1" smtClean="0"/>
              <a:t>iới thiệu</a:t>
            </a:r>
            <a:endParaRPr lang="en-US" sz="2400" b="1"/>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smtClean="0">
                <a:solidFill>
                  <a:schemeClr val="tx1">
                    <a:lumMod val="65000"/>
                    <a:lumOff val="35000"/>
                  </a:schemeClr>
                </a:solidFill>
              </a:rPr>
              <a:t>Lý thuyết</a:t>
            </a:r>
            <a:endParaRPr lang="en-US" sz="2400">
              <a:solidFill>
                <a:schemeClr val="tx1">
                  <a:lumMod val="65000"/>
                  <a:lumOff val="35000"/>
                </a:schemeClr>
              </a:solidFill>
            </a:endParaRPr>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4321629"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8456" y="1229621"/>
            <a:ext cx="5341255" cy="646331"/>
          </a:xfrm>
          <a:prstGeom prst="rect">
            <a:avLst/>
          </a:prstGeom>
          <a:noFill/>
        </p:spPr>
        <p:txBody>
          <a:bodyPr wrap="square" rtlCol="0">
            <a:spAutoFit/>
          </a:bodyPr>
          <a:lstStyle/>
          <a:p>
            <a:r>
              <a:rPr lang="en-US" sz="3600" b="1" smtClean="0">
                <a:latin typeface="+mn-lt"/>
              </a:rPr>
              <a:t>1.1 </a:t>
            </a:r>
            <a:r>
              <a:rPr lang="en-US" sz="3600" b="1" smtClean="0">
                <a:solidFill>
                  <a:srgbClr val="FFBB26"/>
                </a:solidFill>
                <a:latin typeface="+mn-lt"/>
              </a:rPr>
              <a:t>L</a:t>
            </a:r>
            <a:r>
              <a:rPr lang="en-US" sz="3600" b="1" smtClean="0">
                <a:latin typeface="+mn-lt"/>
              </a:rPr>
              <a:t>ịch sử hình thành</a:t>
            </a:r>
            <a:endParaRPr lang="en-US" sz="3600" b="1">
              <a:latin typeface="+mn-lt"/>
            </a:endParaRPr>
          </a:p>
        </p:txBody>
      </p:sp>
      <p:cxnSp>
        <p:nvCxnSpPr>
          <p:cNvPr id="12" name="Straight Connector 11"/>
          <p:cNvCxnSpPr/>
          <p:nvPr/>
        </p:nvCxnSpPr>
        <p:spPr>
          <a:xfrm>
            <a:off x="1748636" y="1875952"/>
            <a:ext cx="3528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1044" y="2377440"/>
            <a:ext cx="3905794" cy="3905794"/>
          </a:xfrm>
          <a:prstGeom prst="rect">
            <a:avLst/>
          </a:prstGeom>
        </p:spPr>
      </p:pic>
      <p:cxnSp>
        <p:nvCxnSpPr>
          <p:cNvPr id="20" name="Straight Connector 19"/>
          <p:cNvCxnSpPr/>
          <p:nvPr/>
        </p:nvCxnSpPr>
        <p:spPr>
          <a:xfrm>
            <a:off x="547366" y="3274233"/>
            <a:ext cx="6069408" cy="0"/>
          </a:xfrm>
          <a:prstGeom prst="line">
            <a:avLst/>
          </a:prstGeom>
          <a:ln w="76200">
            <a:solidFill>
              <a:srgbClr val="FFBB2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3102484" y="3156667"/>
            <a:ext cx="235132" cy="235132"/>
          </a:xfrm>
          <a:prstGeom prst="ellipse">
            <a:avLst/>
          </a:prstGeom>
          <a:solidFill>
            <a:srgbClr val="FFB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702684" y="2522563"/>
            <a:ext cx="1034731" cy="523220"/>
          </a:xfrm>
          <a:prstGeom prst="rect">
            <a:avLst/>
          </a:prstGeom>
          <a:noFill/>
        </p:spPr>
        <p:txBody>
          <a:bodyPr wrap="square" rtlCol="0">
            <a:spAutoFit/>
          </a:bodyPr>
          <a:lstStyle/>
          <a:p>
            <a:pPr algn="ctr"/>
            <a:r>
              <a:rPr lang="en-US" sz="2800" b="1" smtClean="0">
                <a:solidFill>
                  <a:schemeClr val="bg2">
                    <a:lumMod val="50000"/>
                  </a:schemeClr>
                </a:solidFill>
              </a:rPr>
              <a:t>1999</a:t>
            </a:r>
            <a:endParaRPr lang="en-US" sz="2800" b="1">
              <a:solidFill>
                <a:schemeClr val="bg2">
                  <a:lumMod val="50000"/>
                </a:schemeClr>
              </a:solidFill>
            </a:endParaRPr>
          </a:p>
        </p:txBody>
      </p:sp>
      <p:pic>
        <p:nvPicPr>
          <p:cNvPr id="32" name="Picture 31"/>
          <p:cNvPicPr>
            <a:picLocks noChangeAspect="1"/>
          </p:cNvPicPr>
          <p:nvPr/>
        </p:nvPicPr>
        <p:blipFill rotWithShape="1">
          <a:blip r:embed="rId3"/>
          <a:srcRect t="19017" b="18536"/>
          <a:stretch/>
        </p:blipFill>
        <p:spPr>
          <a:xfrm>
            <a:off x="278428" y="176393"/>
            <a:ext cx="1366724" cy="853469"/>
          </a:xfrm>
          <a:prstGeom prst="rect">
            <a:avLst/>
          </a:prstGeom>
        </p:spPr>
      </p:pic>
      <p:pic>
        <p:nvPicPr>
          <p:cNvPr id="6" name="Picture 5"/>
          <p:cNvPicPr>
            <a:picLocks noChangeAspect="1"/>
          </p:cNvPicPr>
          <p:nvPr/>
        </p:nvPicPr>
        <p:blipFill rotWithShape="1">
          <a:blip r:embed="rId4"/>
          <a:srcRect r="31625"/>
          <a:stretch/>
        </p:blipFill>
        <p:spPr>
          <a:xfrm>
            <a:off x="2288396" y="3502684"/>
            <a:ext cx="1628176" cy="2066925"/>
          </a:xfrm>
          <a:prstGeom prst="rect">
            <a:avLst/>
          </a:prstGeom>
        </p:spPr>
      </p:pic>
      <p:sp>
        <p:nvSpPr>
          <p:cNvPr id="8" name="Rectangle 7"/>
          <p:cNvSpPr/>
          <p:nvPr/>
        </p:nvSpPr>
        <p:spPr>
          <a:xfrm>
            <a:off x="2319660" y="5636170"/>
            <a:ext cx="1596912" cy="400110"/>
          </a:xfrm>
          <a:prstGeom prst="rect">
            <a:avLst/>
          </a:prstGeom>
        </p:spPr>
        <p:txBody>
          <a:bodyPr wrap="none">
            <a:spAutoFit/>
          </a:bodyPr>
          <a:lstStyle/>
          <a:p>
            <a:r>
              <a:rPr lang="en-US" sz="2000"/>
              <a:t>David Lowe </a:t>
            </a:r>
          </a:p>
        </p:txBody>
      </p:sp>
    </p:spTree>
    <p:extLst>
      <p:ext uri="{BB962C8B-B14F-4D97-AF65-F5344CB8AC3E}">
        <p14:creationId xmlns:p14="http://schemas.microsoft.com/office/powerpoint/2010/main" val="62633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par>
                          <p:cTn id="14" fill="hold">
                            <p:stCondLst>
                              <p:cond delay="500"/>
                            </p:stCondLst>
                            <p:childTnLst>
                              <p:par>
                                <p:cTn id="15" presetID="53" presetClass="entr" presetSubtype="16"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250" fill="hold"/>
                                        <p:tgtEl>
                                          <p:spTgt spid="21"/>
                                        </p:tgtEl>
                                        <p:attrNameLst>
                                          <p:attrName>ppt_w</p:attrName>
                                        </p:attrNameLst>
                                      </p:cBhvr>
                                      <p:tavLst>
                                        <p:tav tm="0">
                                          <p:val>
                                            <p:fltVal val="0"/>
                                          </p:val>
                                        </p:tav>
                                        <p:tav tm="100000">
                                          <p:val>
                                            <p:strVal val="#ppt_w"/>
                                          </p:val>
                                        </p:tav>
                                      </p:tavLst>
                                    </p:anim>
                                    <p:anim calcmode="lin" valueType="num">
                                      <p:cBhvr>
                                        <p:cTn id="18" dur="250" fill="hold"/>
                                        <p:tgtEl>
                                          <p:spTgt spid="21"/>
                                        </p:tgtEl>
                                        <p:attrNameLst>
                                          <p:attrName>ppt_h</p:attrName>
                                        </p:attrNameLst>
                                      </p:cBhvr>
                                      <p:tavLst>
                                        <p:tav tm="0">
                                          <p:val>
                                            <p:fltVal val="0"/>
                                          </p:val>
                                        </p:tav>
                                        <p:tav tm="100000">
                                          <p:val>
                                            <p:strVal val="#ppt_h"/>
                                          </p:val>
                                        </p:tav>
                                      </p:tavLst>
                                    </p:anim>
                                    <p:animEffect transition="in" filter="fade">
                                      <p:cBhvr>
                                        <p:cTn id="19" dur="250"/>
                                        <p:tgtEl>
                                          <p:spTgt spid="21"/>
                                        </p:tgtEl>
                                      </p:cBhvr>
                                    </p:animEffect>
                                  </p:childTnLst>
                                </p:cTn>
                              </p:par>
                            </p:childTnLst>
                          </p:cTn>
                        </p:par>
                        <p:par>
                          <p:cTn id="20" fill="hold">
                            <p:stCondLst>
                              <p:cond delay="750"/>
                            </p:stCondLst>
                            <p:childTnLst>
                              <p:par>
                                <p:cTn id="21" presetID="47" presetClass="entr" presetSubtype="0"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anim calcmode="lin" valueType="num">
                                      <p:cBhvr>
                                        <p:cTn id="24" dur="500" fill="hold"/>
                                        <p:tgtEl>
                                          <p:spTgt spid="25"/>
                                        </p:tgtEl>
                                        <p:attrNameLst>
                                          <p:attrName>ppt_x</p:attrName>
                                        </p:attrNameLst>
                                      </p:cBhvr>
                                      <p:tavLst>
                                        <p:tav tm="0">
                                          <p:val>
                                            <p:strVal val="#ppt_x"/>
                                          </p:val>
                                        </p:tav>
                                        <p:tav tm="100000">
                                          <p:val>
                                            <p:strVal val="#ppt_x"/>
                                          </p:val>
                                        </p:tav>
                                      </p:tavLst>
                                    </p:anim>
                                    <p:anim calcmode="lin" valueType="num">
                                      <p:cBhvr>
                                        <p:cTn id="25" dur="500" fill="hold"/>
                                        <p:tgtEl>
                                          <p:spTgt spid="25"/>
                                        </p:tgtEl>
                                        <p:attrNameLst>
                                          <p:attrName>ppt_y</p:attrName>
                                        </p:attrNameLst>
                                      </p:cBhvr>
                                      <p:tavLst>
                                        <p:tav tm="0">
                                          <p:val>
                                            <p:strVal val="#ppt_y-.1"/>
                                          </p:val>
                                        </p:tav>
                                        <p:tav tm="100000">
                                          <p:val>
                                            <p:strVal val="#ppt_y"/>
                                          </p:val>
                                        </p:tav>
                                      </p:tavLst>
                                    </p:anim>
                                  </p:childTnLst>
                                </p:cTn>
                              </p:par>
                            </p:childTnLst>
                          </p:cTn>
                        </p:par>
                        <p:par>
                          <p:cTn id="26" fill="hold">
                            <p:stCondLst>
                              <p:cond delay="1250"/>
                            </p:stCondLst>
                            <p:childTnLst>
                              <p:par>
                                <p:cTn id="27" presetID="42"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1000"/>
                                        <p:tgtEl>
                                          <p:spTgt spid="8"/>
                                        </p:tgtEl>
                                      </p:cBhvr>
                                    </p:animEffect>
                                    <p:anim calcmode="lin" valueType="num">
                                      <p:cBhvr>
                                        <p:cTn id="35" dur="1000" fill="hold"/>
                                        <p:tgtEl>
                                          <p:spTgt spid="8"/>
                                        </p:tgtEl>
                                        <p:attrNameLst>
                                          <p:attrName>ppt_x</p:attrName>
                                        </p:attrNameLst>
                                      </p:cBhvr>
                                      <p:tavLst>
                                        <p:tav tm="0">
                                          <p:val>
                                            <p:strVal val="#ppt_x"/>
                                          </p:val>
                                        </p:tav>
                                        <p:tav tm="100000">
                                          <p:val>
                                            <p:strVal val="#ppt_x"/>
                                          </p:val>
                                        </p:tav>
                                      </p:tavLst>
                                    </p:anim>
                                    <p:anim calcmode="lin" valueType="num">
                                      <p:cBhvr>
                                        <p:cTn id="3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914"/>
            <a:ext cx="12204292" cy="6864914"/>
          </a:xfrm>
          <a:prstGeom prst="rect">
            <a:avLst/>
          </a:prstGeom>
        </p:spPr>
      </p:pic>
      <p:sp>
        <p:nvSpPr>
          <p:cNvPr id="8" name="Rectangle 7"/>
          <p:cNvSpPr/>
          <p:nvPr/>
        </p:nvSpPr>
        <p:spPr>
          <a:xfrm>
            <a:off x="4620243" y="-1"/>
            <a:ext cx="7571758"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85938" y="1102700"/>
            <a:ext cx="8629650" cy="4657725"/>
          </a:xfrm>
          <a:prstGeom prst="rect">
            <a:avLst/>
          </a:prstGeom>
          <a:noFill/>
          <a:ln w="76200">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389239" y="2349182"/>
            <a:ext cx="1976284" cy="2215991"/>
          </a:xfrm>
          <a:prstGeom prst="rect">
            <a:avLst/>
          </a:prstGeom>
          <a:noFill/>
        </p:spPr>
        <p:txBody>
          <a:bodyPr wrap="square" rtlCol="0">
            <a:spAutoFit/>
          </a:bodyPr>
          <a:lstStyle/>
          <a:p>
            <a:r>
              <a:rPr lang="en-US" sz="13800" smtClean="0">
                <a:solidFill>
                  <a:schemeClr val="bg1"/>
                </a:solidFill>
                <a:latin typeface="Baskerville Old Face" panose="02020602080505020303" pitchFamily="18" charset="0"/>
              </a:rPr>
              <a:t>02</a:t>
            </a:r>
            <a:endParaRPr lang="en-US" sz="13800">
              <a:solidFill>
                <a:schemeClr val="bg1"/>
              </a:solidFill>
              <a:latin typeface="Baskerville Old Face" panose="02020602080505020303" pitchFamily="18" charset="0"/>
            </a:endParaRPr>
          </a:p>
        </p:txBody>
      </p:sp>
      <p:sp>
        <p:nvSpPr>
          <p:cNvPr id="11" name="TextBox 10"/>
          <p:cNvSpPr txBox="1"/>
          <p:nvPr/>
        </p:nvSpPr>
        <p:spPr>
          <a:xfrm>
            <a:off x="5252114" y="2552132"/>
            <a:ext cx="3386919" cy="646331"/>
          </a:xfrm>
          <a:prstGeom prst="rect">
            <a:avLst/>
          </a:prstGeom>
          <a:noFill/>
        </p:spPr>
        <p:txBody>
          <a:bodyPr wrap="square" rtlCol="0">
            <a:spAutoFit/>
          </a:bodyPr>
          <a:lstStyle/>
          <a:p>
            <a:pPr algn="ctr"/>
            <a:r>
              <a:rPr lang="en-US" sz="3600" b="1" smtClean="0">
                <a:solidFill>
                  <a:srgbClr val="FFBB26"/>
                </a:solidFill>
                <a:latin typeface="+mn-lt"/>
              </a:rPr>
              <a:t>C</a:t>
            </a:r>
            <a:r>
              <a:rPr lang="en-US" sz="3600" b="1" smtClean="0">
                <a:solidFill>
                  <a:schemeClr val="tx1"/>
                </a:solidFill>
                <a:latin typeface="+mn-lt"/>
              </a:rPr>
              <a:t>ơ sở lý thuyết</a:t>
            </a:r>
          </a:p>
        </p:txBody>
      </p:sp>
      <p:sp>
        <p:nvSpPr>
          <p:cNvPr id="12" name="TextBox 11"/>
          <p:cNvSpPr txBox="1"/>
          <p:nvPr/>
        </p:nvSpPr>
        <p:spPr>
          <a:xfrm>
            <a:off x="4905232" y="3648446"/>
            <a:ext cx="5138881" cy="830997"/>
          </a:xfrm>
          <a:prstGeom prst="rect">
            <a:avLst/>
          </a:prstGeom>
          <a:noFill/>
        </p:spPr>
        <p:txBody>
          <a:bodyPr wrap="square" rtlCol="0">
            <a:spAutoFit/>
          </a:bodyPr>
          <a:lstStyle/>
          <a:p>
            <a:r>
              <a:rPr lang="en-US" sz="2400">
                <a:latin typeface="+mj-lt"/>
              </a:rPr>
              <a:t>2</a:t>
            </a:r>
            <a:r>
              <a:rPr lang="en-US" sz="2400" smtClean="0">
                <a:latin typeface="+mj-lt"/>
              </a:rPr>
              <a:t>.1.	 </a:t>
            </a:r>
            <a:r>
              <a:rPr lang="en-US" sz="2400">
                <a:latin typeface="+mj-lt"/>
              </a:rPr>
              <a:t>K</a:t>
            </a:r>
            <a:r>
              <a:rPr lang="en-US" sz="2400" smtClean="0">
                <a:latin typeface="+mj-lt"/>
              </a:rPr>
              <a:t>hái niệm</a:t>
            </a:r>
          </a:p>
          <a:p>
            <a:pPr marL="985838" indent="-985838"/>
            <a:r>
              <a:rPr lang="en-US" sz="2400">
                <a:latin typeface="+mj-lt"/>
              </a:rPr>
              <a:t>2</a:t>
            </a:r>
            <a:r>
              <a:rPr lang="en-US" sz="2400" smtClean="0">
                <a:latin typeface="+mj-lt"/>
              </a:rPr>
              <a:t>.2. 	Đặc tính và nguyên lý hoạt động</a:t>
            </a:r>
            <a:endParaRPr lang="en-US" sz="2400">
              <a:latin typeface="+mj-lt"/>
            </a:endParaRPr>
          </a:p>
        </p:txBody>
      </p:sp>
      <p:pic>
        <p:nvPicPr>
          <p:cNvPr id="14" name="Picture 13"/>
          <p:cNvPicPr>
            <a:picLocks noChangeAspect="1"/>
          </p:cNvPicPr>
          <p:nvPr/>
        </p:nvPicPr>
        <p:blipFill rotWithShape="1">
          <a:blip r:embed="rId3"/>
          <a:srcRect t="19017" b="18536"/>
          <a:stretch/>
        </p:blipFill>
        <p:spPr>
          <a:xfrm>
            <a:off x="278428" y="176393"/>
            <a:ext cx="1366724" cy="853469"/>
          </a:xfrm>
          <a:prstGeom prst="rect">
            <a:avLst/>
          </a:prstGeom>
        </p:spPr>
      </p:pic>
    </p:spTree>
    <p:extLst>
      <p:ext uri="{BB962C8B-B14F-4D97-AF65-F5344CB8AC3E}">
        <p14:creationId xmlns:p14="http://schemas.microsoft.com/office/powerpoint/2010/main" val="171756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1" presetClass="entr" presetSubtype="1"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heel(1)">
                                      <p:cBhvr>
                                        <p:cTn id="12" dur="1000"/>
                                        <p:tgtEl>
                                          <p:spTgt spid="9"/>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2250"/>
                            </p:stCondLst>
                            <p:childTnLst>
                              <p:par>
                                <p:cTn id="18" presetID="22" presetClass="entr" presetSubtype="8" fill="hold" nodeType="after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wipe(left)">
                                      <p:cBhvr>
                                        <p:cTn id="20" dur="500"/>
                                        <p:tgtEl>
                                          <p:spTgt spid="11">
                                            <p:txEl>
                                              <p:pRg st="0" end="0"/>
                                            </p:txEl>
                                          </p:spTgt>
                                        </p:tgtEl>
                                      </p:cBhvr>
                                    </p:animEffect>
                                  </p:childTnLst>
                                </p:cTn>
                              </p:par>
                            </p:childTnLst>
                          </p:cTn>
                        </p:par>
                        <p:par>
                          <p:cTn id="21" fill="hold">
                            <p:stCondLst>
                              <p:cond delay="2750"/>
                            </p:stCondLst>
                            <p:childTnLst>
                              <p:par>
                                <p:cTn id="22" presetID="53" presetClass="entr" presetSubtype="16"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schemeClr val="tx1">
                    <a:lumMod val="65000"/>
                    <a:lumOff val="35000"/>
                  </a:schemeClr>
                </a:solidFill>
              </a:rPr>
              <a:t>Giới thiệu</a:t>
            </a:r>
            <a:endParaRPr lang="en-US" sz="2400">
              <a:solidFill>
                <a:schemeClr val="tx1">
                  <a:lumMod val="65000"/>
                  <a:lumOff val="35000"/>
                </a:scheme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b="1" smtClean="0">
                <a:solidFill>
                  <a:srgbClr val="FFBB26"/>
                </a:solidFill>
              </a:rPr>
              <a:t>L</a:t>
            </a:r>
            <a:r>
              <a:rPr lang="en-US" sz="2400" b="1" smtClean="0"/>
              <a:t>ý thuyết</a:t>
            </a:r>
            <a:endParaRPr lang="en-US" sz="2400" b="1"/>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5867400"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8456" y="1229621"/>
            <a:ext cx="6060031" cy="646331"/>
          </a:xfrm>
          <a:prstGeom prst="rect">
            <a:avLst/>
          </a:prstGeom>
          <a:noFill/>
        </p:spPr>
        <p:txBody>
          <a:bodyPr wrap="square" rtlCol="0">
            <a:spAutoFit/>
          </a:bodyPr>
          <a:lstStyle/>
          <a:p>
            <a:r>
              <a:rPr lang="en-US" sz="3600" b="1" smtClean="0"/>
              <a:t>2.1 </a:t>
            </a:r>
            <a:r>
              <a:rPr lang="en-US" sz="3600" b="1" smtClean="0">
                <a:solidFill>
                  <a:srgbClr val="FFBB26"/>
                </a:solidFill>
              </a:rPr>
              <a:t>K</a:t>
            </a:r>
            <a:r>
              <a:rPr lang="en-US" sz="3600" b="1" smtClean="0">
                <a:solidFill>
                  <a:schemeClr val="tx1"/>
                </a:solidFill>
              </a:rPr>
              <a:t>hái niệm</a:t>
            </a:r>
            <a:endParaRPr lang="en-US" sz="3600" b="1">
              <a:solidFill>
                <a:schemeClr val="tx1"/>
              </a:solidFill>
            </a:endParaRPr>
          </a:p>
        </p:txBody>
      </p:sp>
      <p:cxnSp>
        <p:nvCxnSpPr>
          <p:cNvPr id="9" name="Straight Connector 8"/>
          <p:cNvCxnSpPr/>
          <p:nvPr/>
        </p:nvCxnSpPr>
        <p:spPr>
          <a:xfrm>
            <a:off x="1894110" y="1875952"/>
            <a:ext cx="2124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2"/>
          <a:srcRect t="19017" b="18536"/>
          <a:stretch/>
        </p:blipFill>
        <p:spPr>
          <a:xfrm>
            <a:off x="278428" y="176393"/>
            <a:ext cx="1366724" cy="853469"/>
          </a:xfrm>
          <a:prstGeom prst="rect">
            <a:avLst/>
          </a:prstGeom>
        </p:spPr>
      </p:pic>
      <p:sp>
        <p:nvSpPr>
          <p:cNvPr id="12" name="Rectangle 11"/>
          <p:cNvSpPr/>
          <p:nvPr/>
        </p:nvSpPr>
        <p:spPr>
          <a:xfrm>
            <a:off x="1527675" y="2273156"/>
            <a:ext cx="8556123" cy="1569660"/>
          </a:xfrm>
          <a:prstGeom prst="rect">
            <a:avLst/>
          </a:prstGeom>
        </p:spPr>
        <p:txBody>
          <a:bodyPr wrap="square">
            <a:spAutoFit/>
          </a:bodyPr>
          <a:lstStyle/>
          <a:p>
            <a:r>
              <a:rPr lang="vi-VN" sz="2400">
                <a:latin typeface="Calibri" panose="020F0502020204030204" pitchFamily="34" charset="0"/>
              </a:rPr>
              <a:t>Scale-invariant feature transform (SIFT) là giải thuật được áp dụng trong lĩnh vực thị giác máy tính (Computer Vision) dùng để nhận dạng và miêu tả những điểm đặc trưng trong ảnh, hay áp dụng cho các bài toán phân loại.</a:t>
            </a:r>
            <a:endParaRPr lang="en-US" sz="2400">
              <a:latin typeface="Calibri" panose="020F0502020204030204" pitchFamily="34" charset="0"/>
            </a:endParaRPr>
          </a:p>
        </p:txBody>
      </p:sp>
      <p:sp>
        <p:nvSpPr>
          <p:cNvPr id="13" name="Rectangle 12"/>
          <p:cNvSpPr/>
          <p:nvPr/>
        </p:nvSpPr>
        <p:spPr>
          <a:xfrm>
            <a:off x="1520254" y="4014266"/>
            <a:ext cx="8563544" cy="1938992"/>
          </a:xfrm>
          <a:prstGeom prst="rect">
            <a:avLst/>
          </a:prstGeom>
        </p:spPr>
        <p:txBody>
          <a:bodyPr wrap="square">
            <a:spAutoFit/>
          </a:bodyPr>
          <a:lstStyle/>
          <a:p>
            <a:pPr algn="just">
              <a:spcAft>
                <a:spcPts val="0"/>
              </a:spcAft>
            </a:pPr>
            <a:r>
              <a:rPr lang="en-US" sz="2400" spc="-5">
                <a:solidFill>
                  <a:srgbClr val="1B1B1B"/>
                </a:solidFill>
                <a:latin typeface="Calibri" panose="020F0502020204030204" pitchFamily="34" charset="0"/>
                <a:ea typeface="Times New Roman" panose="02020603050405020304" pitchFamily="18" charset="0"/>
              </a:rPr>
              <a:t>SIFT được đặc tả rõ dưới bốn giai đoạn như sau:</a:t>
            </a:r>
            <a:endParaRPr lang="en-US" sz="2400">
              <a:latin typeface="Calibri" panose="020F0502020204030204" pitchFamily="34" charset="0"/>
              <a:ea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914400" algn="l"/>
              </a:tabLst>
            </a:pPr>
            <a:r>
              <a:rPr lang="en-US" sz="2400" b="1" spc="-5">
                <a:solidFill>
                  <a:srgbClr val="1B1B1B"/>
                </a:solidFill>
                <a:latin typeface="Calibri" panose="020F0502020204030204" pitchFamily="34" charset="0"/>
                <a:ea typeface="Times New Roman" panose="02020603050405020304" pitchFamily="18" charset="0"/>
              </a:rPr>
              <a:t>Scale-space extrema detection.</a:t>
            </a:r>
            <a:endParaRPr lang="en-US" sz="2400">
              <a:latin typeface="Calibri" panose="020F0502020204030204" pitchFamily="34" charset="0"/>
              <a:ea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914400" algn="l"/>
              </a:tabLst>
            </a:pPr>
            <a:r>
              <a:rPr lang="en-US" sz="2400" b="1" spc="-5">
                <a:solidFill>
                  <a:srgbClr val="1B1B1B"/>
                </a:solidFill>
                <a:latin typeface="Calibri" panose="020F0502020204030204" pitchFamily="34" charset="0"/>
                <a:ea typeface="Times New Roman" panose="02020603050405020304" pitchFamily="18" charset="0"/>
              </a:rPr>
              <a:t>Keypoint localization.</a:t>
            </a:r>
            <a:endParaRPr lang="en-US" sz="2400">
              <a:latin typeface="Calibri" panose="020F0502020204030204" pitchFamily="34" charset="0"/>
              <a:ea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914400" algn="l"/>
              </a:tabLst>
            </a:pPr>
            <a:r>
              <a:rPr lang="en-US" sz="2400" b="1" spc="-5">
                <a:solidFill>
                  <a:srgbClr val="1B1B1B"/>
                </a:solidFill>
                <a:latin typeface="Calibri" panose="020F0502020204030204" pitchFamily="34" charset="0"/>
                <a:ea typeface="Times New Roman" panose="02020603050405020304" pitchFamily="18" charset="0"/>
              </a:rPr>
              <a:t>Orientation assignment.</a:t>
            </a:r>
            <a:endParaRPr lang="en-US" sz="2400">
              <a:latin typeface="Calibri" panose="020F0502020204030204" pitchFamily="34" charset="0"/>
              <a:ea typeface="Times New Roman" panose="02020603050405020304" pitchFamily="18" charset="0"/>
            </a:endParaRPr>
          </a:p>
          <a:p>
            <a:pPr marL="342900" lvl="0" indent="-342900" algn="just">
              <a:spcAft>
                <a:spcPts val="0"/>
              </a:spcAft>
              <a:buSzPts val="1000"/>
              <a:buFont typeface="Symbol" panose="05050102010706020507" pitchFamily="18" charset="2"/>
              <a:buChar char=""/>
              <a:tabLst>
                <a:tab pos="914400" algn="l"/>
              </a:tabLst>
            </a:pPr>
            <a:r>
              <a:rPr lang="en-US" sz="2400" b="1" spc="-5">
                <a:solidFill>
                  <a:srgbClr val="1B1B1B"/>
                </a:solidFill>
                <a:latin typeface="Calibri" panose="020F0502020204030204" pitchFamily="34" charset="0"/>
                <a:ea typeface="Times New Roman" panose="02020603050405020304" pitchFamily="18" charset="0"/>
              </a:rPr>
              <a:t>Keypoint descriptor.</a:t>
            </a:r>
            <a:endParaRPr lang="en-US" sz="2400">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31469587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schemeClr val="tx1">
                    <a:lumMod val="65000"/>
                    <a:lumOff val="35000"/>
                  </a:schemeClr>
                </a:solidFill>
              </a:rPr>
              <a:t>Giới thiệu</a:t>
            </a:r>
            <a:endParaRPr lang="en-US" sz="2400">
              <a:solidFill>
                <a:schemeClr val="tx1">
                  <a:lumMod val="65000"/>
                  <a:lumOff val="35000"/>
                </a:scheme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b="1" smtClean="0">
                <a:solidFill>
                  <a:srgbClr val="FFBB26"/>
                </a:solidFill>
              </a:rPr>
              <a:t>L</a:t>
            </a:r>
            <a:r>
              <a:rPr lang="en-US" sz="2400" b="1" smtClean="0"/>
              <a:t>ý thuyết</a:t>
            </a:r>
            <a:endParaRPr lang="en-US" sz="2400" b="1"/>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5867400"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8456" y="1229621"/>
            <a:ext cx="8922501" cy="646331"/>
          </a:xfrm>
          <a:prstGeom prst="rect">
            <a:avLst/>
          </a:prstGeom>
          <a:noFill/>
        </p:spPr>
        <p:txBody>
          <a:bodyPr wrap="square" rtlCol="0">
            <a:spAutoFit/>
          </a:bodyPr>
          <a:lstStyle/>
          <a:p>
            <a:r>
              <a:rPr lang="en-US" sz="3600" b="1" smtClean="0"/>
              <a:t>2.2 </a:t>
            </a:r>
            <a:r>
              <a:rPr lang="en-US" sz="3600" b="1" smtClean="0">
                <a:solidFill>
                  <a:srgbClr val="FFBB26"/>
                </a:solidFill>
              </a:rPr>
              <a:t>Đ</a:t>
            </a:r>
            <a:r>
              <a:rPr lang="en-US" sz="3600" b="1" smtClean="0">
                <a:solidFill>
                  <a:schemeClr val="tx1"/>
                </a:solidFill>
              </a:rPr>
              <a:t>ặc điểm và nguyên lý hoạt động</a:t>
            </a:r>
            <a:endParaRPr lang="en-US" sz="3600" b="1">
              <a:solidFill>
                <a:schemeClr val="tx1"/>
              </a:solidFill>
            </a:endParaRPr>
          </a:p>
        </p:txBody>
      </p:sp>
      <p:cxnSp>
        <p:nvCxnSpPr>
          <p:cNvPr id="9" name="Straight Connector 8"/>
          <p:cNvCxnSpPr/>
          <p:nvPr/>
        </p:nvCxnSpPr>
        <p:spPr>
          <a:xfrm>
            <a:off x="1894110" y="1875952"/>
            <a:ext cx="7128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2"/>
          <a:srcRect t="19017" b="18536"/>
          <a:stretch/>
        </p:blipFill>
        <p:spPr>
          <a:xfrm>
            <a:off x="278428" y="176393"/>
            <a:ext cx="1366724" cy="853469"/>
          </a:xfrm>
          <a:prstGeom prst="rect">
            <a:avLst/>
          </a:prstGeom>
        </p:spPr>
      </p:pic>
      <p:sp>
        <p:nvSpPr>
          <p:cNvPr id="6" name="TextBox 5"/>
          <p:cNvSpPr txBox="1"/>
          <p:nvPr/>
        </p:nvSpPr>
        <p:spPr>
          <a:xfrm>
            <a:off x="1486126" y="2075711"/>
            <a:ext cx="2111839" cy="584775"/>
          </a:xfrm>
          <a:prstGeom prst="rect">
            <a:avLst/>
          </a:prstGeom>
          <a:noFill/>
        </p:spPr>
        <p:txBody>
          <a:bodyPr wrap="square" rtlCol="0">
            <a:spAutoFit/>
          </a:bodyPr>
          <a:lstStyle/>
          <a:p>
            <a:r>
              <a:rPr lang="en-US" sz="3200" b="1" smtClean="0">
                <a:latin typeface="+mn-lt"/>
              </a:rPr>
              <a:t>Đặc điểm</a:t>
            </a:r>
            <a:endParaRPr lang="en-US" sz="3200" b="1">
              <a:latin typeface="+mn-lt"/>
            </a:endParaRPr>
          </a:p>
        </p:txBody>
      </p:sp>
      <p:sp>
        <p:nvSpPr>
          <p:cNvPr id="10" name="Rectangle 9"/>
          <p:cNvSpPr/>
          <p:nvPr/>
        </p:nvSpPr>
        <p:spPr>
          <a:xfrm>
            <a:off x="1486126" y="2860244"/>
            <a:ext cx="9588905" cy="2862322"/>
          </a:xfrm>
          <a:prstGeom prst="rect">
            <a:avLst/>
          </a:prstGeom>
        </p:spPr>
        <p:txBody>
          <a:bodyPr wrap="square">
            <a:spAutoFit/>
          </a:bodyPr>
          <a:lstStyle/>
          <a:p>
            <a:pPr marL="342900" lvl="0" indent="-342900" algn="just">
              <a:lnSpc>
                <a:spcPct val="150000"/>
              </a:lnSpc>
              <a:spcAft>
                <a:spcPts val="0"/>
              </a:spcAft>
              <a:buSzPts val="1000"/>
              <a:buFont typeface="Symbol" panose="05050102010706020507" pitchFamily="18" charset="2"/>
              <a:buChar char=""/>
              <a:tabLst>
                <a:tab pos="457200" algn="l"/>
              </a:tabLst>
            </a:pPr>
            <a:r>
              <a:rPr lang="en-US" sz="2400">
                <a:latin typeface="Calibri" panose="020F0502020204030204" pitchFamily="34" charset="0"/>
                <a:ea typeface="Times New Roman" panose="02020603050405020304" pitchFamily="18" charset="0"/>
              </a:rPr>
              <a:t>N</a:t>
            </a:r>
            <a:r>
              <a:rPr lang="en-US" sz="2400">
                <a:solidFill>
                  <a:srgbClr val="1B1B1B"/>
                </a:solidFill>
                <a:latin typeface="Calibri" panose="020F0502020204030204" pitchFamily="34" charset="0"/>
                <a:ea typeface="Times New Roman" panose="02020603050405020304" pitchFamily="18" charset="0"/>
              </a:rPr>
              <a:t>hanh và hiệu quả, tốc độ xử lý gần như với thời gian thực (realtime)</a:t>
            </a:r>
            <a:endParaRPr lang="en-US" sz="2400">
              <a:latin typeface="Calibri" panose="020F0502020204030204" pitchFamily="34" charset="0"/>
              <a:ea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457200" algn="l"/>
              </a:tabLst>
            </a:pPr>
            <a:r>
              <a:rPr lang="en-US" sz="2400">
                <a:solidFill>
                  <a:srgbClr val="1B1B1B"/>
                </a:solidFill>
                <a:latin typeface="Calibri" panose="020F0502020204030204" pitchFamily="34" charset="0"/>
                <a:ea typeface="Times New Roman" panose="02020603050405020304" pitchFamily="18" charset="0"/>
              </a:rPr>
              <a:t>Vẫn có thể xử lý khi xoay ảnh</a:t>
            </a:r>
            <a:endParaRPr lang="en-US" sz="2400">
              <a:latin typeface="Calibri" panose="020F0502020204030204" pitchFamily="34" charset="0"/>
              <a:ea typeface="Times New Roman" panose="02020603050405020304" pitchFamily="18" charset="0"/>
            </a:endParaRPr>
          </a:p>
          <a:p>
            <a:pPr marL="342900" lvl="0" indent="-342900" algn="just">
              <a:lnSpc>
                <a:spcPct val="150000"/>
              </a:lnSpc>
              <a:spcAft>
                <a:spcPts val="0"/>
              </a:spcAft>
              <a:buSzPts val="1000"/>
              <a:buFont typeface="Symbol" panose="05050102010706020507" pitchFamily="18" charset="2"/>
              <a:buChar char=""/>
              <a:tabLst>
                <a:tab pos="457200" algn="l"/>
              </a:tabLst>
            </a:pPr>
            <a:r>
              <a:rPr lang="en-US" sz="2400">
                <a:solidFill>
                  <a:srgbClr val="1B1B1B"/>
                </a:solidFill>
                <a:latin typeface="Calibri" panose="020F0502020204030204" pitchFamily="34" charset="0"/>
                <a:ea typeface="Times New Roman" panose="02020603050405020304" pitchFamily="18" charset="0"/>
              </a:rPr>
              <a:t>Keypoint sẽ ít bị phụ thuộc bởi cường độ ánh sáng, góc xoay, nhiễu của ảnh do các descriptor được tạo ra từ gradients do đó nó đã bất biến với các thay đổi về độ sáng</a:t>
            </a:r>
            <a:endParaRPr lang="en-US" sz="2400">
              <a:effectLst/>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30243639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schemeClr val="tx1">
                    <a:lumMod val="65000"/>
                    <a:lumOff val="35000"/>
                  </a:schemeClr>
                </a:solidFill>
              </a:rPr>
              <a:t>Giới thiệu</a:t>
            </a:r>
            <a:endParaRPr lang="en-US" sz="2400">
              <a:solidFill>
                <a:schemeClr val="tx1">
                  <a:lumMod val="65000"/>
                  <a:lumOff val="35000"/>
                </a:scheme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b="1" smtClean="0">
                <a:solidFill>
                  <a:srgbClr val="FFBB26"/>
                </a:solidFill>
              </a:rPr>
              <a:t>L</a:t>
            </a:r>
            <a:r>
              <a:rPr lang="en-US" sz="2400" b="1" smtClean="0"/>
              <a:t>ý thuyết</a:t>
            </a:r>
            <a:endParaRPr lang="en-US" sz="2400" b="1"/>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5867400"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8456" y="1229621"/>
            <a:ext cx="8922501" cy="646331"/>
          </a:xfrm>
          <a:prstGeom prst="rect">
            <a:avLst/>
          </a:prstGeom>
          <a:noFill/>
        </p:spPr>
        <p:txBody>
          <a:bodyPr wrap="square" rtlCol="0">
            <a:spAutoFit/>
          </a:bodyPr>
          <a:lstStyle/>
          <a:p>
            <a:r>
              <a:rPr lang="en-US" sz="3600" b="1" smtClean="0"/>
              <a:t>2.2 </a:t>
            </a:r>
            <a:r>
              <a:rPr lang="en-US" sz="3600" b="1" smtClean="0">
                <a:solidFill>
                  <a:srgbClr val="FFBB26"/>
                </a:solidFill>
              </a:rPr>
              <a:t>Đ</a:t>
            </a:r>
            <a:r>
              <a:rPr lang="en-US" sz="3600" b="1" smtClean="0">
                <a:solidFill>
                  <a:schemeClr val="tx1"/>
                </a:solidFill>
              </a:rPr>
              <a:t>ặc điểm và nguyên lý hoạt động</a:t>
            </a:r>
            <a:endParaRPr lang="en-US" sz="3600" b="1">
              <a:solidFill>
                <a:schemeClr val="tx1"/>
              </a:solidFill>
            </a:endParaRPr>
          </a:p>
        </p:txBody>
      </p:sp>
      <p:cxnSp>
        <p:nvCxnSpPr>
          <p:cNvPr id="9" name="Straight Connector 8"/>
          <p:cNvCxnSpPr/>
          <p:nvPr/>
        </p:nvCxnSpPr>
        <p:spPr>
          <a:xfrm>
            <a:off x="1894110" y="1875952"/>
            <a:ext cx="7128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2"/>
          <a:srcRect t="19017" b="18536"/>
          <a:stretch/>
        </p:blipFill>
        <p:spPr>
          <a:xfrm>
            <a:off x="278428" y="176393"/>
            <a:ext cx="1366724" cy="853469"/>
          </a:xfrm>
          <a:prstGeom prst="rect">
            <a:avLst/>
          </a:prstGeom>
        </p:spPr>
      </p:pic>
      <p:sp>
        <p:nvSpPr>
          <p:cNvPr id="6" name="TextBox 5"/>
          <p:cNvSpPr txBox="1"/>
          <p:nvPr/>
        </p:nvSpPr>
        <p:spPr>
          <a:xfrm>
            <a:off x="1486126" y="2075711"/>
            <a:ext cx="9347526" cy="1077218"/>
          </a:xfrm>
          <a:prstGeom prst="rect">
            <a:avLst/>
          </a:prstGeom>
          <a:noFill/>
        </p:spPr>
        <p:txBody>
          <a:bodyPr wrap="square" rtlCol="0">
            <a:spAutoFit/>
          </a:bodyPr>
          <a:lstStyle/>
          <a:p>
            <a:r>
              <a:rPr lang="en-US" sz="3200" b="1" smtClean="0">
                <a:latin typeface="+mn-lt"/>
              </a:rPr>
              <a:t>Nguyên lý hoạt động: </a:t>
            </a:r>
            <a:r>
              <a:rPr lang="en-US" sz="3200">
                <a:solidFill>
                  <a:schemeClr val="tx1"/>
                </a:solidFill>
                <a:latin typeface="Calibri" panose="020F0502020204030204" pitchFamily="34" charset="0"/>
              </a:rPr>
              <a:t>Scale-space extrema detection</a:t>
            </a:r>
          </a:p>
          <a:p>
            <a:endParaRPr lang="en-US" sz="3200" b="1">
              <a:latin typeface="+mn-lt"/>
            </a:endParaRPr>
          </a:p>
        </p:txBody>
      </p:sp>
      <p:pic>
        <p:nvPicPr>
          <p:cNvPr id="13" name="Picture 12" descr="A picture containing diagram&#10;&#10;Description automatically generated"/>
          <p:cNvPicPr/>
          <p:nvPr/>
        </p:nvPicPr>
        <p:blipFill>
          <a:blip r:embed="rId3">
            <a:extLst>
              <a:ext uri="{28A0092B-C50C-407E-A947-70E740481C1C}">
                <a14:useLocalDpi xmlns:a14="http://schemas.microsoft.com/office/drawing/2010/main" val="0"/>
              </a:ext>
            </a:extLst>
          </a:blip>
          <a:srcRect/>
          <a:stretch>
            <a:fillRect/>
          </a:stretch>
        </p:blipFill>
        <p:spPr bwMode="auto">
          <a:xfrm>
            <a:off x="3370125" y="3271178"/>
            <a:ext cx="5579527" cy="2302138"/>
          </a:xfrm>
          <a:prstGeom prst="rect">
            <a:avLst/>
          </a:prstGeom>
          <a:noFill/>
          <a:ln>
            <a:noFill/>
          </a:ln>
        </p:spPr>
      </p:pic>
      <p:sp>
        <p:nvSpPr>
          <p:cNvPr id="12" name="Rectangle 11"/>
          <p:cNvSpPr/>
          <p:nvPr/>
        </p:nvSpPr>
        <p:spPr>
          <a:xfrm>
            <a:off x="2896407" y="5485847"/>
            <a:ext cx="6550896" cy="461665"/>
          </a:xfrm>
          <a:prstGeom prst="rect">
            <a:avLst/>
          </a:prstGeom>
        </p:spPr>
        <p:txBody>
          <a:bodyPr wrap="none">
            <a:spAutoFit/>
          </a:bodyPr>
          <a:lstStyle/>
          <a:p>
            <a:r>
              <a:rPr lang="en-US" sz="2400" i="1">
                <a:latin typeface="+mn-lt"/>
                <a:ea typeface="Times New Roman" panose="02020603050405020304" pitchFamily="18" charset="0"/>
              </a:rPr>
              <a:t>Ảnh minh họa ví dụ </a:t>
            </a:r>
            <a:r>
              <a:rPr lang="en-US" sz="2400" b="1" i="1" spc="-5">
                <a:solidFill>
                  <a:srgbClr val="1B1B1B"/>
                </a:solidFill>
                <a:latin typeface="+mn-lt"/>
                <a:ea typeface="Times New Roman" panose="02020603050405020304" pitchFamily="18" charset="0"/>
              </a:rPr>
              <a:t>Scale-space extrema detection</a:t>
            </a:r>
            <a:endParaRPr lang="en-US" sz="2400" i="1">
              <a:latin typeface="+mn-lt"/>
            </a:endParaRPr>
          </a:p>
        </p:txBody>
      </p:sp>
    </p:spTree>
    <p:extLst>
      <p:ext uri="{BB962C8B-B14F-4D97-AF65-F5344CB8AC3E}">
        <p14:creationId xmlns:p14="http://schemas.microsoft.com/office/powerpoint/2010/main" val="3049095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3654" y="306287"/>
            <a:ext cx="1948201" cy="461667"/>
          </a:xfrm>
          <a:prstGeom prst="rect">
            <a:avLst/>
          </a:prstGeom>
          <a:noFill/>
        </p:spPr>
        <p:txBody>
          <a:bodyPr wrap="square" rtlCol="0">
            <a:spAutoFit/>
          </a:bodyPr>
          <a:lstStyle/>
          <a:p>
            <a:r>
              <a:rPr lang="en-US" sz="2400" smtClean="0">
                <a:solidFill>
                  <a:schemeClr val="tx1">
                    <a:lumMod val="65000"/>
                    <a:lumOff val="35000"/>
                  </a:schemeClr>
                </a:solidFill>
              </a:rPr>
              <a:t>Giới thiệu</a:t>
            </a:r>
            <a:endParaRPr lang="en-US" sz="2400">
              <a:solidFill>
                <a:schemeClr val="tx1">
                  <a:lumMod val="65000"/>
                  <a:lumOff val="35000"/>
                </a:schemeClr>
              </a:solidFill>
            </a:endParaRPr>
          </a:p>
        </p:txBody>
      </p:sp>
      <p:sp>
        <p:nvSpPr>
          <p:cNvPr id="3" name="TextBox 2"/>
          <p:cNvSpPr txBox="1"/>
          <p:nvPr/>
        </p:nvSpPr>
        <p:spPr>
          <a:xfrm>
            <a:off x="5841998" y="306287"/>
            <a:ext cx="1891732" cy="461667"/>
          </a:xfrm>
          <a:prstGeom prst="rect">
            <a:avLst/>
          </a:prstGeom>
          <a:noFill/>
        </p:spPr>
        <p:txBody>
          <a:bodyPr wrap="square" rtlCol="0">
            <a:spAutoFit/>
          </a:bodyPr>
          <a:lstStyle/>
          <a:p>
            <a:r>
              <a:rPr lang="en-US" sz="2400" b="1" smtClean="0">
                <a:solidFill>
                  <a:srgbClr val="FFBB26"/>
                </a:solidFill>
              </a:rPr>
              <a:t>L</a:t>
            </a:r>
            <a:r>
              <a:rPr lang="en-US" sz="2400" b="1" smtClean="0"/>
              <a:t>ý thuyết</a:t>
            </a:r>
            <a:endParaRPr lang="en-US" sz="2400" b="1"/>
          </a:p>
        </p:txBody>
      </p:sp>
      <p:sp>
        <p:nvSpPr>
          <p:cNvPr id="4" name="TextBox 3"/>
          <p:cNvSpPr txBox="1"/>
          <p:nvPr/>
        </p:nvSpPr>
        <p:spPr>
          <a:xfrm>
            <a:off x="7373255" y="306288"/>
            <a:ext cx="2710543" cy="461666"/>
          </a:xfrm>
          <a:prstGeom prst="rect">
            <a:avLst/>
          </a:prstGeom>
          <a:noFill/>
        </p:spPr>
        <p:txBody>
          <a:bodyPr wrap="square" rtlCol="0">
            <a:spAutoFit/>
          </a:bodyPr>
          <a:lstStyle/>
          <a:p>
            <a:r>
              <a:rPr lang="en-US" sz="2400" smtClean="0">
                <a:solidFill>
                  <a:schemeClr val="tx1">
                    <a:lumMod val="65000"/>
                    <a:lumOff val="35000"/>
                  </a:schemeClr>
                </a:solidFill>
              </a:rPr>
              <a:t>Thực nghiệm</a:t>
            </a:r>
            <a:endParaRPr lang="en-US" sz="2400">
              <a:solidFill>
                <a:schemeClr val="tx1">
                  <a:lumMod val="65000"/>
                  <a:lumOff val="35000"/>
                </a:schemeClr>
              </a:solidFill>
            </a:endParaRPr>
          </a:p>
        </p:txBody>
      </p:sp>
      <p:sp>
        <p:nvSpPr>
          <p:cNvPr id="5" name="TextBox 4"/>
          <p:cNvSpPr txBox="1"/>
          <p:nvPr/>
        </p:nvSpPr>
        <p:spPr>
          <a:xfrm>
            <a:off x="9427032" y="306287"/>
            <a:ext cx="1807025" cy="461665"/>
          </a:xfrm>
          <a:prstGeom prst="rect">
            <a:avLst/>
          </a:prstGeom>
          <a:noFill/>
        </p:spPr>
        <p:txBody>
          <a:bodyPr wrap="square" rtlCol="0">
            <a:spAutoFit/>
          </a:bodyPr>
          <a:lstStyle/>
          <a:p>
            <a:r>
              <a:rPr lang="en-US" sz="2400" smtClean="0">
                <a:solidFill>
                  <a:schemeClr val="tx1">
                    <a:lumMod val="65000"/>
                    <a:lumOff val="35000"/>
                  </a:schemeClr>
                </a:solidFill>
              </a:rPr>
              <a:t>Tổng kết</a:t>
            </a:r>
            <a:endParaRPr lang="en-US" sz="2400">
              <a:solidFill>
                <a:schemeClr val="tx1">
                  <a:lumMod val="65000"/>
                  <a:lumOff val="35000"/>
                </a:schemeClr>
              </a:solidFill>
            </a:endParaRPr>
          </a:p>
        </p:txBody>
      </p:sp>
      <p:cxnSp>
        <p:nvCxnSpPr>
          <p:cNvPr id="7" name="Straight Connector 6"/>
          <p:cNvCxnSpPr/>
          <p:nvPr/>
        </p:nvCxnSpPr>
        <p:spPr>
          <a:xfrm>
            <a:off x="5867400" y="767954"/>
            <a:ext cx="1458686"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18456" y="1229621"/>
            <a:ext cx="8922501" cy="646331"/>
          </a:xfrm>
          <a:prstGeom prst="rect">
            <a:avLst/>
          </a:prstGeom>
          <a:noFill/>
        </p:spPr>
        <p:txBody>
          <a:bodyPr wrap="square" rtlCol="0">
            <a:spAutoFit/>
          </a:bodyPr>
          <a:lstStyle/>
          <a:p>
            <a:r>
              <a:rPr lang="en-US" sz="3600" b="1" smtClean="0"/>
              <a:t>2.2 </a:t>
            </a:r>
            <a:r>
              <a:rPr lang="en-US" sz="3600" b="1" smtClean="0">
                <a:solidFill>
                  <a:srgbClr val="FFBB26"/>
                </a:solidFill>
              </a:rPr>
              <a:t>Đ</a:t>
            </a:r>
            <a:r>
              <a:rPr lang="en-US" sz="3600" b="1" smtClean="0">
                <a:solidFill>
                  <a:schemeClr val="tx1"/>
                </a:solidFill>
              </a:rPr>
              <a:t>ặc điểm và nguyên lý hoạt động</a:t>
            </a:r>
            <a:endParaRPr lang="en-US" sz="3600" b="1">
              <a:solidFill>
                <a:schemeClr val="tx1"/>
              </a:solidFill>
            </a:endParaRPr>
          </a:p>
        </p:txBody>
      </p:sp>
      <p:cxnSp>
        <p:nvCxnSpPr>
          <p:cNvPr id="9" name="Straight Connector 8"/>
          <p:cNvCxnSpPr/>
          <p:nvPr/>
        </p:nvCxnSpPr>
        <p:spPr>
          <a:xfrm>
            <a:off x="1894110" y="1875952"/>
            <a:ext cx="7128000"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2"/>
          <a:srcRect t="19017" b="18536"/>
          <a:stretch/>
        </p:blipFill>
        <p:spPr>
          <a:xfrm>
            <a:off x="278428" y="176393"/>
            <a:ext cx="1366724" cy="853469"/>
          </a:xfrm>
          <a:prstGeom prst="rect">
            <a:avLst/>
          </a:prstGeom>
        </p:spPr>
      </p:pic>
      <p:sp>
        <p:nvSpPr>
          <p:cNvPr id="6" name="TextBox 5"/>
          <p:cNvSpPr txBox="1"/>
          <p:nvPr/>
        </p:nvSpPr>
        <p:spPr>
          <a:xfrm>
            <a:off x="1486126" y="2075711"/>
            <a:ext cx="9347526" cy="1077218"/>
          </a:xfrm>
          <a:prstGeom prst="rect">
            <a:avLst/>
          </a:prstGeom>
          <a:noFill/>
        </p:spPr>
        <p:txBody>
          <a:bodyPr wrap="square" rtlCol="0">
            <a:spAutoFit/>
          </a:bodyPr>
          <a:lstStyle/>
          <a:p>
            <a:r>
              <a:rPr lang="en-US" sz="3200" b="1" smtClean="0">
                <a:latin typeface="+mn-lt"/>
              </a:rPr>
              <a:t>Nguyên lý hoạt động: </a:t>
            </a:r>
            <a:r>
              <a:rPr lang="en-US" sz="3200">
                <a:solidFill>
                  <a:schemeClr val="tx1"/>
                </a:solidFill>
                <a:latin typeface="Calibri" panose="020F0502020204030204" pitchFamily="34" charset="0"/>
              </a:rPr>
              <a:t>Scale-space extrema detection</a:t>
            </a:r>
          </a:p>
          <a:p>
            <a:endParaRPr lang="en-US" sz="3200" b="1">
              <a:latin typeface="+mn-lt"/>
            </a:endParaRPr>
          </a:p>
        </p:txBody>
      </p:sp>
      <p:sp>
        <p:nvSpPr>
          <p:cNvPr id="10" name="Rectangle 9"/>
          <p:cNvSpPr/>
          <p:nvPr/>
        </p:nvSpPr>
        <p:spPr>
          <a:xfrm>
            <a:off x="718456" y="2614320"/>
            <a:ext cx="10870570" cy="1697068"/>
          </a:xfrm>
          <a:prstGeom prst="rect">
            <a:avLst/>
          </a:prstGeom>
        </p:spPr>
        <p:txBody>
          <a:bodyPr wrap="square">
            <a:spAutoFit/>
          </a:bodyPr>
          <a:lstStyle/>
          <a:p>
            <a:pPr indent="457200" algn="just">
              <a:lnSpc>
                <a:spcPct val="150000"/>
              </a:lnSpc>
              <a:spcAft>
                <a:spcPts val="0"/>
              </a:spcAft>
            </a:pPr>
            <a:r>
              <a:rPr lang="en-US" sz="2400" spc="-5" dirty="0" err="1">
                <a:solidFill>
                  <a:srgbClr val="1B1B1B"/>
                </a:solidFill>
                <a:latin typeface="Calibri" panose="020F0502020204030204" pitchFamily="34" charset="0"/>
                <a:ea typeface="Times New Roman" panose="02020603050405020304" pitchFamily="18" charset="0"/>
              </a:rPr>
              <a:t>Giai</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đoạn</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này</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là</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quá</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trình</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để</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xác</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định</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vị</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trí</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và</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tỷ</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lệ</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có</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thể</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nhận</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dạng</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được</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từ</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các</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chế</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độ</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xem</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khác</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nhau</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của</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một</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đối</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tượng.Ta</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có</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thể</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thực</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hiện</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điều</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này</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bằng</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cách</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sử</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dụng</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chức</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năng</a:t>
            </a:r>
            <a:r>
              <a:rPr lang="en-US" sz="2400" spc="-5" dirty="0">
                <a:solidFill>
                  <a:srgbClr val="1B1B1B"/>
                </a:solidFill>
                <a:latin typeface="Calibri" panose="020F0502020204030204" pitchFamily="34" charset="0"/>
                <a:ea typeface="Times New Roman" panose="02020603050405020304" pitchFamily="18" charset="0"/>
              </a:rPr>
              <a:t> “scale-space” </a:t>
            </a:r>
            <a:r>
              <a:rPr lang="en-US" sz="2400" spc="-5" dirty="0" err="1">
                <a:solidFill>
                  <a:srgbClr val="1B1B1B"/>
                </a:solidFill>
                <a:latin typeface="Calibri" panose="020F0502020204030204" pitchFamily="34" charset="0"/>
                <a:ea typeface="Times New Roman" panose="02020603050405020304" pitchFamily="18" charset="0"/>
              </a:rPr>
              <a:t>được</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xác</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định</a:t>
            </a:r>
            <a:r>
              <a:rPr lang="en-US" sz="2400" spc="-5" dirty="0">
                <a:solidFill>
                  <a:srgbClr val="1B1B1B"/>
                </a:solidFill>
                <a:latin typeface="Calibri" panose="020F0502020204030204" pitchFamily="34" charset="0"/>
                <a:ea typeface="Times New Roman" panose="02020603050405020304" pitchFamily="18" charset="0"/>
              </a:rPr>
              <a:t> </a:t>
            </a:r>
            <a:r>
              <a:rPr lang="en-US" sz="2400" spc="-5" dirty="0" smtClean="0">
                <a:solidFill>
                  <a:srgbClr val="1B1B1B"/>
                </a:solidFill>
                <a:latin typeface="Calibri" panose="020F0502020204030204" pitchFamily="34" charset="0"/>
                <a:ea typeface="Times New Roman" panose="02020603050405020304" pitchFamily="18" charset="0"/>
              </a:rPr>
              <a:t>b</a:t>
            </a:r>
            <a:r>
              <a:rPr lang="vi-VN" sz="2400" spc="-5" dirty="0" smtClean="0">
                <a:solidFill>
                  <a:srgbClr val="1B1B1B"/>
                </a:solidFill>
                <a:latin typeface="Calibri" panose="020F0502020204030204" pitchFamily="34" charset="0"/>
                <a:ea typeface="Times New Roman" panose="02020603050405020304" pitchFamily="18" charset="0"/>
              </a:rPr>
              <a:t>ở</a:t>
            </a:r>
            <a:r>
              <a:rPr lang="en-US" sz="2400" spc="-5" dirty="0" err="1" smtClean="0">
                <a:solidFill>
                  <a:srgbClr val="1B1B1B"/>
                </a:solidFill>
                <a:latin typeface="Calibri" panose="020F0502020204030204" pitchFamily="34" charset="0"/>
                <a:ea typeface="Times New Roman" panose="02020603050405020304" pitchFamily="18" charset="0"/>
              </a:rPr>
              <a:t>i</a:t>
            </a:r>
            <a:r>
              <a:rPr lang="en-US" sz="2400" spc="-5" dirty="0" smtClean="0">
                <a:solidFill>
                  <a:srgbClr val="1B1B1B"/>
                </a:solidFill>
                <a:latin typeface="Calibri" panose="020F0502020204030204" pitchFamily="34" charset="0"/>
                <a:ea typeface="Times New Roman" panose="02020603050405020304" pitchFamily="18" charset="0"/>
              </a:rPr>
              <a:t> </a:t>
            </a:r>
            <a:r>
              <a:rPr lang="en-US" sz="2400" spc="-5" dirty="0" err="1">
                <a:solidFill>
                  <a:srgbClr val="1B1B1B"/>
                </a:solidFill>
                <a:latin typeface="Calibri" panose="020F0502020204030204" pitchFamily="34" charset="0"/>
                <a:ea typeface="Times New Roman" panose="02020603050405020304" pitchFamily="18" charset="0"/>
              </a:rPr>
              <a:t>hàm</a:t>
            </a:r>
            <a:r>
              <a:rPr lang="en-US" sz="2400" spc="-5" dirty="0" smtClean="0">
                <a:solidFill>
                  <a:srgbClr val="1B1B1B"/>
                </a:solidFill>
                <a:latin typeface="Calibri" panose="020F0502020204030204" pitchFamily="34" charset="0"/>
                <a:ea typeface="Times New Roman" panose="02020603050405020304" pitchFamily="18" charset="0"/>
              </a:rPr>
              <a:t>.</a:t>
            </a:r>
            <a:endParaRPr lang="en-US" sz="2400" dirty="0">
              <a:latin typeface="Calibri" panose="020F0502020204030204" pitchFamily="34" charset="0"/>
              <a:ea typeface="Times New Roman" panose="02020603050405020304" pitchFamily="18" charset="0"/>
            </a:endParaRPr>
          </a:p>
        </p:txBody>
      </p:sp>
      <p:sp>
        <p:nvSpPr>
          <p:cNvPr id="15" name="Rectangle 14"/>
          <p:cNvSpPr/>
          <p:nvPr/>
        </p:nvSpPr>
        <p:spPr>
          <a:xfrm>
            <a:off x="6787864" y="4311388"/>
            <a:ext cx="6096000" cy="2308324"/>
          </a:xfrm>
          <a:prstGeom prst="rect">
            <a:avLst/>
          </a:prstGeom>
        </p:spPr>
        <p:txBody>
          <a:bodyPr>
            <a:spAutoFit/>
          </a:bodyPr>
          <a:lstStyle/>
          <a:p>
            <a:pPr lvl="0" indent="457200" algn="just">
              <a:lnSpc>
                <a:spcPct val="150000"/>
              </a:lnSpc>
              <a:spcAft>
                <a:spcPts val="0"/>
              </a:spcAft>
            </a:pPr>
            <a:r>
              <a:rPr lang="en-US" sz="2400" dirty="0" err="1">
                <a:latin typeface="Calibri" panose="020F0502020204030204" pitchFamily="34" charset="0"/>
                <a:ea typeface="Times New Roman" panose="02020603050405020304" pitchFamily="18" charset="0"/>
              </a:rPr>
              <a:t>Trong</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đó</a:t>
            </a:r>
            <a:r>
              <a:rPr lang="en-US" sz="2400" dirty="0">
                <a:latin typeface="Calibri" panose="020F0502020204030204" pitchFamily="34" charset="0"/>
                <a:ea typeface="Times New Roman" panose="02020603050405020304" pitchFamily="18" charset="0"/>
              </a:rPr>
              <a:t> :</a:t>
            </a:r>
          </a:p>
          <a:p>
            <a:pPr marL="342900" lvl="0" indent="-342900" algn="just">
              <a:lnSpc>
                <a:spcPct val="150000"/>
              </a:lnSpc>
              <a:spcAft>
                <a:spcPts val="0"/>
              </a:spcAft>
              <a:buFont typeface="Symbol" panose="05050102010706020507" pitchFamily="18" charset="2"/>
              <a:buChar char=""/>
            </a:pP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là</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toán</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tử</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tích</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chập</a:t>
            </a:r>
            <a:endParaRPr lang="en-US" sz="2400" dirty="0">
              <a:latin typeface="Calibri" panose="020F0502020204030204" pitchFamily="34"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2400" dirty="0">
                <a:latin typeface="Calibri" panose="020F0502020204030204" pitchFamily="34" charset="0"/>
                <a:ea typeface="Times New Roman" panose="02020603050405020304" pitchFamily="18" charset="0"/>
              </a:rPr>
              <a:t>G(</a:t>
            </a:r>
            <a:r>
              <a:rPr lang="en-US" sz="2400" i="1" dirty="0">
                <a:latin typeface="Calibri" panose="020F0502020204030204" pitchFamily="34" charset="0"/>
                <a:ea typeface="Times New Roman" panose="02020603050405020304" pitchFamily="18" charset="0"/>
              </a:rPr>
              <a:t>x</a:t>
            </a:r>
            <a:r>
              <a:rPr lang="en-US" sz="2400" dirty="0">
                <a:latin typeface="Calibri" panose="020F0502020204030204" pitchFamily="34" charset="0"/>
                <a:ea typeface="Times New Roman" panose="02020603050405020304" pitchFamily="18" charset="0"/>
              </a:rPr>
              <a:t>, </a:t>
            </a:r>
            <a:r>
              <a:rPr lang="en-US" sz="2400" i="1" dirty="0">
                <a:latin typeface="Calibri" panose="020F0502020204030204" pitchFamily="34" charset="0"/>
                <a:ea typeface="Times New Roman" panose="02020603050405020304" pitchFamily="18" charset="0"/>
              </a:rPr>
              <a:t>y</a:t>
            </a:r>
            <a:r>
              <a:rPr lang="en-US" sz="2400" dirty="0">
                <a:latin typeface="Calibri" panose="020F0502020204030204" pitchFamily="34" charset="0"/>
                <a:ea typeface="Times New Roman" panose="02020603050405020304" pitchFamily="18" charset="0"/>
              </a:rPr>
              <a:t>, σ) </a:t>
            </a:r>
            <a:r>
              <a:rPr lang="en-US" sz="2400" dirty="0" err="1">
                <a:latin typeface="Calibri" panose="020F0502020204030204" pitchFamily="34" charset="0"/>
                <a:ea typeface="Times New Roman" panose="02020603050405020304" pitchFamily="18" charset="0"/>
              </a:rPr>
              <a:t>là</a:t>
            </a:r>
            <a:r>
              <a:rPr lang="en-US" sz="2400" dirty="0">
                <a:latin typeface="Calibri" panose="020F0502020204030204" pitchFamily="34" charset="0"/>
                <a:ea typeface="Times New Roman" panose="02020603050405020304" pitchFamily="18" charset="0"/>
              </a:rPr>
              <a:t> </a:t>
            </a:r>
            <a:r>
              <a:rPr lang="en-US" sz="2400" dirty="0" err="1" smtClean="0">
                <a:latin typeface="Calibri" panose="020F0502020204030204" pitchFamily="34" charset="0"/>
                <a:ea typeface="Times New Roman" panose="02020603050405020304" pitchFamily="18" charset="0"/>
              </a:rPr>
              <a:t>Gaus</a:t>
            </a:r>
            <a:r>
              <a:rPr lang="vi-VN" sz="2400" dirty="0" smtClean="0">
                <a:latin typeface="Calibri" panose="020F0502020204030204" pitchFamily="34" charset="0"/>
                <a:ea typeface="Times New Roman" panose="02020603050405020304" pitchFamily="18" charset="0"/>
              </a:rPr>
              <a:t>s</a:t>
            </a:r>
            <a:r>
              <a:rPr lang="en-US" sz="2400" dirty="0" err="1" smtClean="0">
                <a:latin typeface="Calibri" panose="020F0502020204030204" pitchFamily="34" charset="0"/>
                <a:ea typeface="Times New Roman" panose="02020603050405020304" pitchFamily="18" charset="0"/>
              </a:rPr>
              <a:t>ian</a:t>
            </a:r>
            <a:r>
              <a:rPr lang="en-US" sz="2400" dirty="0" smtClean="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tỷ</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lệ</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biến</a:t>
            </a:r>
            <a:endParaRPr lang="en-US" sz="2400" dirty="0">
              <a:latin typeface="Calibri" panose="020F0502020204030204" pitchFamily="34" charset="0"/>
              <a:ea typeface="Times New Roman" panose="02020603050405020304" pitchFamily="18" charset="0"/>
            </a:endParaRPr>
          </a:p>
          <a:p>
            <a:pPr marL="342900" lvl="0" indent="-342900" algn="just">
              <a:lnSpc>
                <a:spcPct val="150000"/>
              </a:lnSpc>
              <a:spcAft>
                <a:spcPts val="0"/>
              </a:spcAft>
              <a:buFont typeface="Symbol" panose="05050102010706020507" pitchFamily="18" charset="2"/>
              <a:buChar char=""/>
            </a:pPr>
            <a:r>
              <a:rPr lang="en-US" sz="2400" dirty="0">
                <a:latin typeface="Calibri" panose="020F0502020204030204" pitchFamily="34" charset="0"/>
                <a:ea typeface="Times New Roman" panose="02020603050405020304" pitchFamily="18" charset="0"/>
              </a:rPr>
              <a:t> I(</a:t>
            </a:r>
            <a:r>
              <a:rPr lang="en-US" sz="2400" i="1" dirty="0">
                <a:latin typeface="Calibri" panose="020F0502020204030204" pitchFamily="34" charset="0"/>
                <a:ea typeface="Times New Roman" panose="02020603050405020304" pitchFamily="18" charset="0"/>
              </a:rPr>
              <a:t>x</a:t>
            </a:r>
            <a:r>
              <a:rPr lang="en-US" sz="2400" dirty="0">
                <a:latin typeface="Calibri" panose="020F0502020204030204" pitchFamily="34" charset="0"/>
                <a:ea typeface="Times New Roman" panose="02020603050405020304" pitchFamily="18" charset="0"/>
              </a:rPr>
              <a:t>, </a:t>
            </a:r>
            <a:r>
              <a:rPr lang="en-US" sz="2400" i="1" dirty="0">
                <a:latin typeface="Calibri" panose="020F0502020204030204" pitchFamily="34" charset="0"/>
                <a:ea typeface="Times New Roman" panose="02020603050405020304" pitchFamily="18" charset="0"/>
              </a:rPr>
              <a:t>y</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là</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hình</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ảnh</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đầu</a:t>
            </a:r>
            <a:r>
              <a:rPr lang="en-US" sz="2400" dirty="0">
                <a:latin typeface="Calibri" panose="020F0502020204030204" pitchFamily="34" charset="0"/>
                <a:ea typeface="Times New Roman" panose="02020603050405020304" pitchFamily="18" charset="0"/>
              </a:rPr>
              <a:t> </a:t>
            </a:r>
            <a:r>
              <a:rPr lang="en-US" sz="2400" dirty="0" err="1">
                <a:latin typeface="Calibri" panose="020F0502020204030204" pitchFamily="34" charset="0"/>
                <a:ea typeface="Times New Roman" panose="02020603050405020304" pitchFamily="18" charset="0"/>
              </a:rPr>
              <a:t>vào</a:t>
            </a:r>
            <a:endParaRPr lang="en-US" sz="2400" dirty="0">
              <a:latin typeface="Calibri" panose="020F0502020204030204" pitchFamily="34" charset="0"/>
              <a:ea typeface="Times New Roman" panose="02020603050405020304" pitchFamily="18" charset="0"/>
            </a:endParaRPr>
          </a:p>
        </p:txBody>
      </p:sp>
      <p:sp>
        <p:nvSpPr>
          <p:cNvPr id="16" name="Rectangle 15"/>
          <p:cNvSpPr/>
          <p:nvPr/>
        </p:nvSpPr>
        <p:spPr>
          <a:xfrm>
            <a:off x="1195181" y="5074461"/>
            <a:ext cx="4177747" cy="671851"/>
          </a:xfrm>
          <a:prstGeom prst="rect">
            <a:avLst/>
          </a:prstGeom>
        </p:spPr>
        <p:txBody>
          <a:bodyPr wrap="none">
            <a:spAutoFit/>
          </a:bodyPr>
          <a:lstStyle/>
          <a:p>
            <a:pPr lvl="0" algn="ctr">
              <a:lnSpc>
                <a:spcPct val="150000"/>
              </a:lnSpc>
              <a:spcAft>
                <a:spcPts val="0"/>
              </a:spcAft>
            </a:pPr>
            <a:r>
              <a:rPr lang="en-US" sz="2800">
                <a:latin typeface="Calibri" panose="020F0502020204030204" pitchFamily="34" charset="0"/>
                <a:ea typeface="Times New Roman" panose="02020603050405020304" pitchFamily="18" charset="0"/>
              </a:rPr>
              <a:t>L(</a:t>
            </a:r>
            <a:r>
              <a:rPr lang="en-US" sz="2800" i="1">
                <a:latin typeface="Calibri" panose="020F0502020204030204" pitchFamily="34" charset="0"/>
                <a:ea typeface="Times New Roman" panose="02020603050405020304" pitchFamily="18" charset="0"/>
              </a:rPr>
              <a:t>x</a:t>
            </a:r>
            <a:r>
              <a:rPr lang="en-US" sz="2800">
                <a:latin typeface="Calibri" panose="020F0502020204030204" pitchFamily="34" charset="0"/>
                <a:ea typeface="Times New Roman" panose="02020603050405020304" pitchFamily="18" charset="0"/>
              </a:rPr>
              <a:t>, </a:t>
            </a:r>
            <a:r>
              <a:rPr lang="en-US" sz="2800" i="1">
                <a:latin typeface="Calibri" panose="020F0502020204030204" pitchFamily="34" charset="0"/>
                <a:ea typeface="Times New Roman" panose="02020603050405020304" pitchFamily="18" charset="0"/>
              </a:rPr>
              <a:t>y</a:t>
            </a:r>
            <a:r>
              <a:rPr lang="en-US" sz="2800">
                <a:latin typeface="Calibri" panose="020F0502020204030204" pitchFamily="34" charset="0"/>
                <a:ea typeface="Times New Roman" panose="02020603050405020304" pitchFamily="18" charset="0"/>
              </a:rPr>
              <a:t>, σ) = G(</a:t>
            </a:r>
            <a:r>
              <a:rPr lang="en-US" sz="2800" i="1">
                <a:latin typeface="Calibri" panose="020F0502020204030204" pitchFamily="34" charset="0"/>
                <a:ea typeface="Times New Roman" panose="02020603050405020304" pitchFamily="18" charset="0"/>
              </a:rPr>
              <a:t>x</a:t>
            </a:r>
            <a:r>
              <a:rPr lang="en-US" sz="2800">
                <a:latin typeface="Calibri" panose="020F0502020204030204" pitchFamily="34" charset="0"/>
                <a:ea typeface="Times New Roman" panose="02020603050405020304" pitchFamily="18" charset="0"/>
              </a:rPr>
              <a:t>, </a:t>
            </a:r>
            <a:r>
              <a:rPr lang="en-US" sz="2800" i="1">
                <a:latin typeface="Calibri" panose="020F0502020204030204" pitchFamily="34" charset="0"/>
                <a:ea typeface="Times New Roman" panose="02020603050405020304" pitchFamily="18" charset="0"/>
              </a:rPr>
              <a:t>y</a:t>
            </a:r>
            <a:r>
              <a:rPr lang="en-US" sz="2800">
                <a:latin typeface="Calibri" panose="020F0502020204030204" pitchFamily="34" charset="0"/>
                <a:ea typeface="Times New Roman" panose="02020603050405020304" pitchFamily="18" charset="0"/>
              </a:rPr>
              <a:t>, σ) * I(</a:t>
            </a:r>
            <a:r>
              <a:rPr lang="en-US" sz="2800" i="1">
                <a:latin typeface="Calibri" panose="020F0502020204030204" pitchFamily="34" charset="0"/>
                <a:ea typeface="Times New Roman" panose="02020603050405020304" pitchFamily="18" charset="0"/>
              </a:rPr>
              <a:t>x</a:t>
            </a:r>
            <a:r>
              <a:rPr lang="en-US" sz="2800">
                <a:latin typeface="Calibri" panose="020F0502020204030204" pitchFamily="34" charset="0"/>
                <a:ea typeface="Times New Roman" panose="02020603050405020304" pitchFamily="18" charset="0"/>
              </a:rPr>
              <a:t>, </a:t>
            </a:r>
            <a:r>
              <a:rPr lang="en-US" sz="2800" i="1">
                <a:latin typeface="Calibri" panose="020F0502020204030204" pitchFamily="34" charset="0"/>
                <a:ea typeface="Times New Roman" panose="02020603050405020304" pitchFamily="18" charset="0"/>
              </a:rPr>
              <a:t>y</a:t>
            </a:r>
            <a:r>
              <a:rPr lang="en-US" sz="2800">
                <a:latin typeface="Calibri" panose="020F0502020204030204" pitchFamily="34" charset="0"/>
                <a:ea typeface="Times New Roman" panose="02020603050405020304" pitchFamily="18" charset="0"/>
              </a:rPr>
              <a:t>)</a:t>
            </a:r>
          </a:p>
        </p:txBody>
      </p:sp>
      <p:sp>
        <p:nvSpPr>
          <p:cNvPr id="17" name="Rectangle 16"/>
          <p:cNvSpPr/>
          <p:nvPr/>
        </p:nvSpPr>
        <p:spPr>
          <a:xfrm>
            <a:off x="961790" y="5049756"/>
            <a:ext cx="4703514" cy="953479"/>
          </a:xfrm>
          <a:prstGeom prst="rect">
            <a:avLst/>
          </a:prstGeom>
          <a:noFill/>
          <a:ln w="38100">
            <a:solidFill>
              <a:srgbClr val="FFB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2335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1446</TotalTime>
  <Words>860</Words>
  <Application>Microsoft Office PowerPoint</Application>
  <PresentationFormat>Widescreen</PresentationFormat>
  <Paragraphs>160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Baskerville Old Face</vt:lpstr>
      <vt:lpstr>Calibri</vt:lpstr>
      <vt:lpstr>Calibri Light</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Record a Presentation</dc:title>
  <dc:subject/>
  <dc:creator>Orians, A.J.</dc:creator>
  <cp:keywords/>
  <dc:description/>
  <cp:lastModifiedBy>MY PC</cp:lastModifiedBy>
  <cp:revision>125</cp:revision>
  <dcterms:modified xsi:type="dcterms:W3CDTF">2022-05-20T12:55:57Z</dcterms:modified>
  <cp:category/>
</cp:coreProperties>
</file>